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71" r:id="rId3"/>
    <p:sldId id="288" r:id="rId4"/>
    <p:sldId id="289" r:id="rId5"/>
    <p:sldId id="272" r:id="rId6"/>
    <p:sldId id="284" r:id="rId7"/>
    <p:sldId id="285" r:id="rId8"/>
    <p:sldId id="286" r:id="rId9"/>
    <p:sldId id="287" r:id="rId10"/>
    <p:sldId id="283" r:id="rId11"/>
    <p:sldId id="273" r:id="rId12"/>
    <p:sldId id="274" r:id="rId13"/>
    <p:sldId id="275" r:id="rId14"/>
    <p:sldId id="276" r:id="rId15"/>
    <p:sldId id="277" r:id="rId16"/>
    <p:sldId id="278" r:id="rId17"/>
    <p:sldId id="279" r:id="rId18"/>
    <p:sldId id="280" r:id="rId19"/>
    <p:sldId id="281" r:id="rId20"/>
    <p:sldId id="282" r:id="rId21"/>
    <p:sldId id="290" r:id="rId22"/>
    <p:sldId id="291" r:id="rId23"/>
    <p:sldId id="293" r:id="rId24"/>
    <p:sldId id="292" r:id="rId25"/>
    <p:sldId id="295" r:id="rId26"/>
    <p:sldId id="294" r:id="rId27"/>
    <p:sldId id="296" r:id="rId28"/>
    <p:sldId id="297" r:id="rId2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4" d="100"/>
          <a:sy n="64" d="100"/>
        </p:scale>
        <p:origin x="680" y="4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E5D54-67D5-403F-BEE4-BC104BE43792}" type="doc">
      <dgm:prSet loTypeId="urn:diagrams.loki3.com/VaryingWidthList" loCatId="list" qsTypeId="urn:microsoft.com/office/officeart/2005/8/quickstyle/simple1" qsCatId="simple" csTypeId="urn:microsoft.com/office/officeart/2005/8/colors/accent1_2" csCatId="accent1" phldr="1"/>
      <dgm:spPr/>
    </dgm:pt>
    <dgm:pt modelId="{962AB234-0F25-4554-A2DE-70A2A2929121}">
      <dgm:prSet phldrT="[Text]"/>
      <dgm:spPr/>
      <dgm:t>
        <a:bodyPr/>
        <a:lstStyle/>
        <a:p>
          <a:r>
            <a:rPr lang="en-US" dirty="0"/>
            <a:t>Emperor</a:t>
          </a:r>
        </a:p>
      </dgm:t>
    </dgm:pt>
    <dgm:pt modelId="{D23FCDBB-112C-411D-A7BF-C1B08B8F5CD4}" type="parTrans" cxnId="{119130C7-C0CC-4552-BC2B-E619895D91C0}">
      <dgm:prSet/>
      <dgm:spPr/>
      <dgm:t>
        <a:bodyPr/>
        <a:lstStyle/>
        <a:p>
          <a:endParaRPr lang="en-US"/>
        </a:p>
      </dgm:t>
    </dgm:pt>
    <dgm:pt modelId="{43E3F9AB-AB6C-44D1-88E5-443967891B5B}" type="sibTrans" cxnId="{119130C7-C0CC-4552-BC2B-E619895D91C0}">
      <dgm:prSet/>
      <dgm:spPr/>
      <dgm:t>
        <a:bodyPr/>
        <a:lstStyle/>
        <a:p>
          <a:endParaRPr lang="en-US"/>
        </a:p>
      </dgm:t>
    </dgm:pt>
    <dgm:pt modelId="{53FD6F02-74E2-4DE8-88E4-16803EE9DAD0}">
      <dgm:prSet phldrT="[Text]"/>
      <dgm:spPr/>
      <dgm:t>
        <a:bodyPr/>
        <a:lstStyle/>
        <a:p>
          <a:r>
            <a:rPr lang="en-US" dirty="0"/>
            <a:t>Royalty and Royal Family</a:t>
          </a:r>
        </a:p>
      </dgm:t>
    </dgm:pt>
    <dgm:pt modelId="{BF97D58F-D9FC-4678-B7A0-7A768549B680}" type="parTrans" cxnId="{57B11499-761E-457F-AF14-05EBE405472C}">
      <dgm:prSet/>
      <dgm:spPr/>
      <dgm:t>
        <a:bodyPr/>
        <a:lstStyle/>
        <a:p>
          <a:endParaRPr lang="en-US"/>
        </a:p>
      </dgm:t>
    </dgm:pt>
    <dgm:pt modelId="{F449127D-5263-4703-B494-86286D25C8BA}" type="sibTrans" cxnId="{57B11499-761E-457F-AF14-05EBE405472C}">
      <dgm:prSet/>
      <dgm:spPr/>
      <dgm:t>
        <a:bodyPr/>
        <a:lstStyle/>
        <a:p>
          <a:endParaRPr lang="en-US"/>
        </a:p>
      </dgm:t>
    </dgm:pt>
    <dgm:pt modelId="{7502DF0C-61C6-44BE-928A-339293EF3421}">
      <dgm:prSet phldrT="[Text]"/>
      <dgm:spPr/>
      <dgm:t>
        <a:bodyPr/>
        <a:lstStyle/>
        <a:p>
          <a:r>
            <a:rPr lang="en-US" dirty="0"/>
            <a:t>Farmers </a:t>
          </a:r>
        </a:p>
      </dgm:t>
    </dgm:pt>
    <dgm:pt modelId="{4D21BAF8-1B45-4DEF-844F-486BED8A140A}" type="parTrans" cxnId="{A0BDF9AF-68C3-4757-8AE1-6110A1C5EA99}">
      <dgm:prSet/>
      <dgm:spPr/>
      <dgm:t>
        <a:bodyPr/>
        <a:lstStyle/>
        <a:p>
          <a:endParaRPr lang="en-US"/>
        </a:p>
      </dgm:t>
    </dgm:pt>
    <dgm:pt modelId="{C0BF49A4-F532-48D8-A6E4-1D1AA710D110}" type="sibTrans" cxnId="{A0BDF9AF-68C3-4757-8AE1-6110A1C5EA99}">
      <dgm:prSet/>
      <dgm:spPr/>
      <dgm:t>
        <a:bodyPr/>
        <a:lstStyle/>
        <a:p>
          <a:endParaRPr lang="en-US"/>
        </a:p>
      </dgm:t>
    </dgm:pt>
    <dgm:pt modelId="{66488C34-C8E9-49F0-8DA6-A290D94FFE8C}">
      <dgm:prSet phldrT="[Text]"/>
      <dgm:spPr/>
      <dgm:t>
        <a:bodyPr/>
        <a:lstStyle/>
        <a:p>
          <a:r>
            <a:rPr lang="en-US" dirty="0"/>
            <a:t>Scholars and Officials</a:t>
          </a:r>
        </a:p>
      </dgm:t>
    </dgm:pt>
    <dgm:pt modelId="{5413FB8E-76C6-4E59-A616-3BD4DEE46BE6}" type="parTrans" cxnId="{65E046BE-8E15-4EF8-9B0A-E20094954738}">
      <dgm:prSet/>
      <dgm:spPr/>
      <dgm:t>
        <a:bodyPr/>
        <a:lstStyle/>
        <a:p>
          <a:endParaRPr lang="en-US"/>
        </a:p>
      </dgm:t>
    </dgm:pt>
    <dgm:pt modelId="{4DCA6E04-8BBF-4BCE-904A-4BC6169584F1}" type="sibTrans" cxnId="{65E046BE-8E15-4EF8-9B0A-E20094954738}">
      <dgm:prSet/>
      <dgm:spPr/>
      <dgm:t>
        <a:bodyPr/>
        <a:lstStyle/>
        <a:p>
          <a:endParaRPr lang="en-US"/>
        </a:p>
      </dgm:t>
    </dgm:pt>
    <dgm:pt modelId="{D26563EB-5802-43C1-A6B1-8FC8776F0245}">
      <dgm:prSet phldrT="[Text]"/>
      <dgm:spPr/>
      <dgm:t>
        <a:bodyPr/>
        <a:lstStyle/>
        <a:p>
          <a:r>
            <a:rPr lang="en-US" dirty="0"/>
            <a:t>Artisans and Merchants</a:t>
          </a:r>
        </a:p>
      </dgm:t>
    </dgm:pt>
    <dgm:pt modelId="{51A6F80C-8191-4A84-8428-EA1FC0731D21}" type="parTrans" cxnId="{6A51CCAE-75AB-4856-9384-B992F0B0CD75}">
      <dgm:prSet/>
      <dgm:spPr/>
      <dgm:t>
        <a:bodyPr/>
        <a:lstStyle/>
        <a:p>
          <a:endParaRPr lang="en-US"/>
        </a:p>
      </dgm:t>
    </dgm:pt>
    <dgm:pt modelId="{B624EE4B-103E-4929-B155-B834C61E11CE}" type="sibTrans" cxnId="{6A51CCAE-75AB-4856-9384-B992F0B0CD75}">
      <dgm:prSet/>
      <dgm:spPr/>
      <dgm:t>
        <a:bodyPr/>
        <a:lstStyle/>
        <a:p>
          <a:endParaRPr lang="en-US"/>
        </a:p>
      </dgm:t>
    </dgm:pt>
    <dgm:pt modelId="{8EBDD49E-963E-4A0F-847E-D9C5DE6D914C}">
      <dgm:prSet phldrT="[Text]"/>
      <dgm:spPr/>
      <dgm:t>
        <a:bodyPr/>
        <a:lstStyle/>
        <a:p>
          <a:r>
            <a:rPr lang="en-US" dirty="0"/>
            <a:t>Slaves</a:t>
          </a:r>
        </a:p>
      </dgm:t>
    </dgm:pt>
    <dgm:pt modelId="{E0330856-D024-4FE2-952F-BD89E7FC19D9}" type="parTrans" cxnId="{13DBFCCD-8BE3-4C98-9A64-5A44D6AE5E37}">
      <dgm:prSet/>
      <dgm:spPr/>
      <dgm:t>
        <a:bodyPr/>
        <a:lstStyle/>
        <a:p>
          <a:endParaRPr lang="en-US"/>
        </a:p>
      </dgm:t>
    </dgm:pt>
    <dgm:pt modelId="{96066597-A078-487E-BFE6-EB1B73BC506F}" type="sibTrans" cxnId="{13DBFCCD-8BE3-4C98-9A64-5A44D6AE5E37}">
      <dgm:prSet/>
      <dgm:spPr/>
      <dgm:t>
        <a:bodyPr/>
        <a:lstStyle/>
        <a:p>
          <a:endParaRPr lang="en-US"/>
        </a:p>
      </dgm:t>
    </dgm:pt>
    <dgm:pt modelId="{EDE8BB85-8B7F-4B36-A242-12EA49FD3989}" type="pres">
      <dgm:prSet presAssocID="{5C9E5D54-67D5-403F-BEE4-BC104BE43792}" presName="Name0" presStyleCnt="0">
        <dgm:presLayoutVars>
          <dgm:resizeHandles/>
        </dgm:presLayoutVars>
      </dgm:prSet>
      <dgm:spPr/>
    </dgm:pt>
    <dgm:pt modelId="{FA3B9631-20A7-45AC-A2F1-6F051D8DA09D}" type="pres">
      <dgm:prSet presAssocID="{962AB234-0F25-4554-A2DE-70A2A2929121}" presName="text" presStyleLbl="node1" presStyleIdx="0" presStyleCnt="6">
        <dgm:presLayoutVars>
          <dgm:bulletEnabled val="1"/>
        </dgm:presLayoutVars>
      </dgm:prSet>
      <dgm:spPr/>
    </dgm:pt>
    <dgm:pt modelId="{9BD67F87-3432-4165-9AD4-F00D265D2E48}" type="pres">
      <dgm:prSet presAssocID="{43E3F9AB-AB6C-44D1-88E5-443967891B5B}" presName="space" presStyleCnt="0"/>
      <dgm:spPr/>
    </dgm:pt>
    <dgm:pt modelId="{94C6C1B7-51C4-4323-B578-8C51080492CE}" type="pres">
      <dgm:prSet presAssocID="{53FD6F02-74E2-4DE8-88E4-16803EE9DAD0}" presName="text" presStyleLbl="node1" presStyleIdx="1" presStyleCnt="6">
        <dgm:presLayoutVars>
          <dgm:bulletEnabled val="1"/>
        </dgm:presLayoutVars>
      </dgm:prSet>
      <dgm:spPr/>
    </dgm:pt>
    <dgm:pt modelId="{9E940C63-F633-4E66-AC2B-AA3B878AB7D5}" type="pres">
      <dgm:prSet presAssocID="{F449127D-5263-4703-B494-86286D25C8BA}" presName="space" presStyleCnt="0"/>
      <dgm:spPr/>
    </dgm:pt>
    <dgm:pt modelId="{F4F5004B-EA07-4460-833D-DEA8F8CECE47}" type="pres">
      <dgm:prSet presAssocID="{66488C34-C8E9-49F0-8DA6-A290D94FFE8C}" presName="text" presStyleLbl="node1" presStyleIdx="2" presStyleCnt="6">
        <dgm:presLayoutVars>
          <dgm:bulletEnabled val="1"/>
        </dgm:presLayoutVars>
      </dgm:prSet>
      <dgm:spPr/>
    </dgm:pt>
    <dgm:pt modelId="{C5E26775-A9D7-449D-8600-DD6355C5F994}" type="pres">
      <dgm:prSet presAssocID="{4DCA6E04-8BBF-4BCE-904A-4BC6169584F1}" presName="space" presStyleCnt="0"/>
      <dgm:spPr/>
    </dgm:pt>
    <dgm:pt modelId="{9C3A8BD9-86F6-49DE-93EB-A7D565896B9C}" type="pres">
      <dgm:prSet presAssocID="{7502DF0C-61C6-44BE-928A-339293EF3421}" presName="text" presStyleLbl="node1" presStyleIdx="3" presStyleCnt="6">
        <dgm:presLayoutVars>
          <dgm:bulletEnabled val="1"/>
        </dgm:presLayoutVars>
      </dgm:prSet>
      <dgm:spPr/>
    </dgm:pt>
    <dgm:pt modelId="{BA019FA6-D342-4534-B9F5-52686E6CD0AB}" type="pres">
      <dgm:prSet presAssocID="{C0BF49A4-F532-48D8-A6E4-1D1AA710D110}" presName="space" presStyleCnt="0"/>
      <dgm:spPr/>
    </dgm:pt>
    <dgm:pt modelId="{E9C160D7-B660-4C48-9FBA-B80BFE369ACE}" type="pres">
      <dgm:prSet presAssocID="{D26563EB-5802-43C1-A6B1-8FC8776F0245}" presName="text" presStyleLbl="node1" presStyleIdx="4" presStyleCnt="6">
        <dgm:presLayoutVars>
          <dgm:bulletEnabled val="1"/>
        </dgm:presLayoutVars>
      </dgm:prSet>
      <dgm:spPr/>
    </dgm:pt>
    <dgm:pt modelId="{E57656D1-6549-4F6B-A565-FD626C7AD725}" type="pres">
      <dgm:prSet presAssocID="{B624EE4B-103E-4929-B155-B834C61E11CE}" presName="space" presStyleCnt="0"/>
      <dgm:spPr/>
    </dgm:pt>
    <dgm:pt modelId="{8B96337A-BA0D-4360-A0D0-BE5D474CE5CA}" type="pres">
      <dgm:prSet presAssocID="{8EBDD49E-963E-4A0F-847E-D9C5DE6D914C}" presName="text" presStyleLbl="node1" presStyleIdx="5" presStyleCnt="6">
        <dgm:presLayoutVars>
          <dgm:bulletEnabled val="1"/>
        </dgm:presLayoutVars>
      </dgm:prSet>
      <dgm:spPr/>
    </dgm:pt>
  </dgm:ptLst>
  <dgm:cxnLst>
    <dgm:cxn modelId="{131CD005-E144-40CF-A047-DBC91D30683A}" type="presOf" srcId="{53FD6F02-74E2-4DE8-88E4-16803EE9DAD0}" destId="{94C6C1B7-51C4-4323-B578-8C51080492CE}" srcOrd="0" destOrd="0" presId="urn:diagrams.loki3.com/VaryingWidthList"/>
    <dgm:cxn modelId="{C653D214-A98E-45CC-BDCD-F6413A4384FC}" type="presOf" srcId="{5C9E5D54-67D5-403F-BEE4-BC104BE43792}" destId="{EDE8BB85-8B7F-4B36-A242-12EA49FD3989}" srcOrd="0" destOrd="0" presId="urn:diagrams.loki3.com/VaryingWidthList"/>
    <dgm:cxn modelId="{825E3833-CC9C-4212-80AB-419259575CEA}" type="presOf" srcId="{7502DF0C-61C6-44BE-928A-339293EF3421}" destId="{9C3A8BD9-86F6-49DE-93EB-A7D565896B9C}" srcOrd="0" destOrd="0" presId="urn:diagrams.loki3.com/VaryingWidthList"/>
    <dgm:cxn modelId="{4A821777-7349-4D81-AADC-DD64AA510543}" type="presOf" srcId="{D26563EB-5802-43C1-A6B1-8FC8776F0245}" destId="{E9C160D7-B660-4C48-9FBA-B80BFE369ACE}" srcOrd="0" destOrd="0" presId="urn:diagrams.loki3.com/VaryingWidthList"/>
    <dgm:cxn modelId="{57B11499-761E-457F-AF14-05EBE405472C}" srcId="{5C9E5D54-67D5-403F-BEE4-BC104BE43792}" destId="{53FD6F02-74E2-4DE8-88E4-16803EE9DAD0}" srcOrd="1" destOrd="0" parTransId="{BF97D58F-D9FC-4678-B7A0-7A768549B680}" sibTransId="{F449127D-5263-4703-B494-86286D25C8BA}"/>
    <dgm:cxn modelId="{5B3628A1-DC98-47E1-9CFC-A2BE2E69A3DC}" type="presOf" srcId="{66488C34-C8E9-49F0-8DA6-A290D94FFE8C}" destId="{F4F5004B-EA07-4460-833D-DEA8F8CECE47}" srcOrd="0" destOrd="0" presId="urn:diagrams.loki3.com/VaryingWidthList"/>
    <dgm:cxn modelId="{6A51CCAE-75AB-4856-9384-B992F0B0CD75}" srcId="{5C9E5D54-67D5-403F-BEE4-BC104BE43792}" destId="{D26563EB-5802-43C1-A6B1-8FC8776F0245}" srcOrd="4" destOrd="0" parTransId="{51A6F80C-8191-4A84-8428-EA1FC0731D21}" sibTransId="{B624EE4B-103E-4929-B155-B834C61E11CE}"/>
    <dgm:cxn modelId="{A0BDF9AF-68C3-4757-8AE1-6110A1C5EA99}" srcId="{5C9E5D54-67D5-403F-BEE4-BC104BE43792}" destId="{7502DF0C-61C6-44BE-928A-339293EF3421}" srcOrd="3" destOrd="0" parTransId="{4D21BAF8-1B45-4DEF-844F-486BED8A140A}" sibTransId="{C0BF49A4-F532-48D8-A6E4-1D1AA710D110}"/>
    <dgm:cxn modelId="{9CE843B4-C2F4-431C-B2AF-19468720CCAB}" type="presOf" srcId="{8EBDD49E-963E-4A0F-847E-D9C5DE6D914C}" destId="{8B96337A-BA0D-4360-A0D0-BE5D474CE5CA}" srcOrd="0" destOrd="0" presId="urn:diagrams.loki3.com/VaryingWidthList"/>
    <dgm:cxn modelId="{65E046BE-8E15-4EF8-9B0A-E20094954738}" srcId="{5C9E5D54-67D5-403F-BEE4-BC104BE43792}" destId="{66488C34-C8E9-49F0-8DA6-A290D94FFE8C}" srcOrd="2" destOrd="0" parTransId="{5413FB8E-76C6-4E59-A616-3BD4DEE46BE6}" sibTransId="{4DCA6E04-8BBF-4BCE-904A-4BC6169584F1}"/>
    <dgm:cxn modelId="{119130C7-C0CC-4552-BC2B-E619895D91C0}" srcId="{5C9E5D54-67D5-403F-BEE4-BC104BE43792}" destId="{962AB234-0F25-4554-A2DE-70A2A2929121}" srcOrd="0" destOrd="0" parTransId="{D23FCDBB-112C-411D-A7BF-C1B08B8F5CD4}" sibTransId="{43E3F9AB-AB6C-44D1-88E5-443967891B5B}"/>
    <dgm:cxn modelId="{13DBFCCD-8BE3-4C98-9A64-5A44D6AE5E37}" srcId="{5C9E5D54-67D5-403F-BEE4-BC104BE43792}" destId="{8EBDD49E-963E-4A0F-847E-D9C5DE6D914C}" srcOrd="5" destOrd="0" parTransId="{E0330856-D024-4FE2-952F-BD89E7FC19D9}" sibTransId="{96066597-A078-487E-BFE6-EB1B73BC506F}"/>
    <dgm:cxn modelId="{085CD5DD-2D24-446E-87B7-AD49B02210ED}" type="presOf" srcId="{962AB234-0F25-4554-A2DE-70A2A2929121}" destId="{FA3B9631-20A7-45AC-A2F1-6F051D8DA09D}" srcOrd="0" destOrd="0" presId="urn:diagrams.loki3.com/VaryingWidthList"/>
    <dgm:cxn modelId="{1058DB1B-80D0-4FA0-9D93-824D9A009414}" type="presParOf" srcId="{EDE8BB85-8B7F-4B36-A242-12EA49FD3989}" destId="{FA3B9631-20A7-45AC-A2F1-6F051D8DA09D}" srcOrd="0" destOrd="0" presId="urn:diagrams.loki3.com/VaryingWidthList"/>
    <dgm:cxn modelId="{9854954E-95E9-4BA0-83D4-82876464C59C}" type="presParOf" srcId="{EDE8BB85-8B7F-4B36-A242-12EA49FD3989}" destId="{9BD67F87-3432-4165-9AD4-F00D265D2E48}" srcOrd="1" destOrd="0" presId="urn:diagrams.loki3.com/VaryingWidthList"/>
    <dgm:cxn modelId="{AAC4870A-2D7A-48D2-8700-3F9C62EFEF97}" type="presParOf" srcId="{EDE8BB85-8B7F-4B36-A242-12EA49FD3989}" destId="{94C6C1B7-51C4-4323-B578-8C51080492CE}" srcOrd="2" destOrd="0" presId="urn:diagrams.loki3.com/VaryingWidthList"/>
    <dgm:cxn modelId="{AEB9807D-6AD6-41E7-98D2-B5755DC9AFE3}" type="presParOf" srcId="{EDE8BB85-8B7F-4B36-A242-12EA49FD3989}" destId="{9E940C63-F633-4E66-AC2B-AA3B878AB7D5}" srcOrd="3" destOrd="0" presId="urn:diagrams.loki3.com/VaryingWidthList"/>
    <dgm:cxn modelId="{61863FC8-5700-410B-A752-851B8C25AA68}" type="presParOf" srcId="{EDE8BB85-8B7F-4B36-A242-12EA49FD3989}" destId="{F4F5004B-EA07-4460-833D-DEA8F8CECE47}" srcOrd="4" destOrd="0" presId="urn:diagrams.loki3.com/VaryingWidthList"/>
    <dgm:cxn modelId="{4EFB5690-0246-49C7-98AA-E3FC3258E222}" type="presParOf" srcId="{EDE8BB85-8B7F-4B36-A242-12EA49FD3989}" destId="{C5E26775-A9D7-449D-8600-DD6355C5F994}" srcOrd="5" destOrd="0" presId="urn:diagrams.loki3.com/VaryingWidthList"/>
    <dgm:cxn modelId="{A9B70ACA-13A7-4E48-B311-1E52043D8B4C}" type="presParOf" srcId="{EDE8BB85-8B7F-4B36-A242-12EA49FD3989}" destId="{9C3A8BD9-86F6-49DE-93EB-A7D565896B9C}" srcOrd="6" destOrd="0" presId="urn:diagrams.loki3.com/VaryingWidthList"/>
    <dgm:cxn modelId="{E61BF803-EAD4-416D-9327-44D677BC8F37}" type="presParOf" srcId="{EDE8BB85-8B7F-4B36-A242-12EA49FD3989}" destId="{BA019FA6-D342-4534-B9F5-52686E6CD0AB}" srcOrd="7" destOrd="0" presId="urn:diagrams.loki3.com/VaryingWidthList"/>
    <dgm:cxn modelId="{A7EE2F2C-6002-4077-8F2B-A4389106E68E}" type="presParOf" srcId="{EDE8BB85-8B7F-4B36-A242-12EA49FD3989}" destId="{E9C160D7-B660-4C48-9FBA-B80BFE369ACE}" srcOrd="8" destOrd="0" presId="urn:diagrams.loki3.com/VaryingWidthList"/>
    <dgm:cxn modelId="{9F0BE2DC-21A7-4456-BA53-9FADA8F1226D}" type="presParOf" srcId="{EDE8BB85-8B7F-4B36-A242-12EA49FD3989}" destId="{E57656D1-6549-4F6B-A565-FD626C7AD725}" srcOrd="9" destOrd="0" presId="urn:diagrams.loki3.com/VaryingWidthList"/>
    <dgm:cxn modelId="{9793E240-BE97-4788-8D13-E9FF4466CDE1}" type="presParOf" srcId="{EDE8BB85-8B7F-4B36-A242-12EA49FD3989}" destId="{8B96337A-BA0D-4360-A0D0-BE5D474CE5CA}" srcOrd="10"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B9631-20A7-45AC-A2F1-6F051D8DA09D}">
      <dsp:nvSpPr>
        <dsp:cNvPr id="0" name=""/>
        <dsp:cNvSpPr/>
      </dsp:nvSpPr>
      <dsp:spPr>
        <a:xfrm>
          <a:off x="1256849" y="1064"/>
          <a:ext cx="13725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Emperor</a:t>
          </a:r>
        </a:p>
      </dsp:txBody>
      <dsp:txXfrm>
        <a:off x="1256849" y="1064"/>
        <a:ext cx="1372500" cy="619694"/>
      </dsp:txXfrm>
    </dsp:sp>
    <dsp:sp modelId="{94C6C1B7-51C4-4323-B578-8C51080492CE}">
      <dsp:nvSpPr>
        <dsp:cNvPr id="0" name=""/>
        <dsp:cNvSpPr/>
      </dsp:nvSpPr>
      <dsp:spPr>
        <a:xfrm>
          <a:off x="8099" y="651743"/>
          <a:ext cx="3870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Royalty and Royal Family</a:t>
          </a:r>
        </a:p>
      </dsp:txBody>
      <dsp:txXfrm>
        <a:off x="8099" y="651743"/>
        <a:ext cx="3870000" cy="619694"/>
      </dsp:txXfrm>
    </dsp:sp>
    <dsp:sp modelId="{F4F5004B-EA07-4460-833D-DEA8F8CECE47}">
      <dsp:nvSpPr>
        <dsp:cNvPr id="0" name=""/>
        <dsp:cNvSpPr/>
      </dsp:nvSpPr>
      <dsp:spPr>
        <a:xfrm>
          <a:off x="278099" y="1302422"/>
          <a:ext cx="3330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Scholars and Officials</a:t>
          </a:r>
        </a:p>
      </dsp:txBody>
      <dsp:txXfrm>
        <a:off x="278099" y="1302422"/>
        <a:ext cx="3330000" cy="619694"/>
      </dsp:txXfrm>
    </dsp:sp>
    <dsp:sp modelId="{9C3A8BD9-86F6-49DE-93EB-A7D565896B9C}">
      <dsp:nvSpPr>
        <dsp:cNvPr id="0" name=""/>
        <dsp:cNvSpPr/>
      </dsp:nvSpPr>
      <dsp:spPr>
        <a:xfrm>
          <a:off x="1301849" y="1953101"/>
          <a:ext cx="12825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Farmers </a:t>
          </a:r>
        </a:p>
      </dsp:txBody>
      <dsp:txXfrm>
        <a:off x="1301849" y="1953101"/>
        <a:ext cx="1282500" cy="619694"/>
      </dsp:txXfrm>
    </dsp:sp>
    <dsp:sp modelId="{E9C160D7-B660-4C48-9FBA-B80BFE369ACE}">
      <dsp:nvSpPr>
        <dsp:cNvPr id="0" name=""/>
        <dsp:cNvSpPr/>
      </dsp:nvSpPr>
      <dsp:spPr>
        <a:xfrm>
          <a:off x="143099" y="2603781"/>
          <a:ext cx="3600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Artisans and Merchants</a:t>
          </a:r>
        </a:p>
      </dsp:txBody>
      <dsp:txXfrm>
        <a:off x="143099" y="2603781"/>
        <a:ext cx="3600000" cy="619694"/>
      </dsp:txXfrm>
    </dsp:sp>
    <dsp:sp modelId="{8B96337A-BA0D-4360-A0D0-BE5D474CE5CA}">
      <dsp:nvSpPr>
        <dsp:cNvPr id="0" name=""/>
        <dsp:cNvSpPr/>
      </dsp:nvSpPr>
      <dsp:spPr>
        <a:xfrm>
          <a:off x="1425599" y="3254460"/>
          <a:ext cx="1035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Slaves</a:t>
          </a:r>
        </a:p>
      </dsp:txBody>
      <dsp:txXfrm>
        <a:off x="1425599" y="3254460"/>
        <a:ext cx="1035000" cy="619694"/>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11/6/2018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11/6/2018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reeform 4" descr="Map of Asia"/>
          <p:cNvSpPr>
            <a:spLocks noEditPoints="1"/>
          </p:cNvSpPr>
          <p:nvPr/>
        </p:nvSpPr>
        <p:spPr bwMode="auto">
          <a:xfrm>
            <a:off x="-3175" y="12700"/>
            <a:ext cx="12192000"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11/6/2018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11/6/2018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11/6/2018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11/6/2018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11/6/2018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11/6/2018</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11/6/2018</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11/6/2018</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11/6/2018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11/6/2018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11/6/2018</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World History</a:t>
            </a:r>
          </a:p>
        </p:txBody>
      </p:sp>
      <p:sp>
        <p:nvSpPr>
          <p:cNvPr id="3" name="Subtitle 2"/>
          <p:cNvSpPr>
            <a:spLocks noGrp="1"/>
          </p:cNvSpPr>
          <p:nvPr>
            <p:ph type="subTitle" idx="1"/>
          </p:nvPr>
        </p:nvSpPr>
        <p:spPr/>
        <p:txBody>
          <a:bodyPr/>
          <a:lstStyle/>
          <a:p>
            <a:r>
              <a:rPr lang="en-US" dirty="0"/>
              <a:t>Pegasus California School</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58F2-098D-4EEE-ADEC-5B15F004D85B}"/>
              </a:ext>
            </a:extLst>
          </p:cNvPr>
          <p:cNvSpPr>
            <a:spLocks noGrp="1"/>
          </p:cNvSpPr>
          <p:nvPr>
            <p:ph type="title"/>
          </p:nvPr>
        </p:nvSpPr>
        <p:spPr/>
        <p:txBody>
          <a:bodyPr/>
          <a:lstStyle/>
          <a:p>
            <a:r>
              <a:rPr lang="en-US" dirty="0"/>
              <a:t>Warring States Period of the Late Zhou (490BCE – 221BCE) cont.</a:t>
            </a:r>
          </a:p>
        </p:txBody>
      </p:sp>
      <p:sp>
        <p:nvSpPr>
          <p:cNvPr id="3" name="Content Placeholder 2">
            <a:extLst>
              <a:ext uri="{FF2B5EF4-FFF2-40B4-BE49-F238E27FC236}">
                <a16:creationId xmlns:a16="http://schemas.microsoft.com/office/drawing/2014/main" id="{D0F5ED74-4758-440D-A7EC-DD8F80EB576B}"/>
              </a:ext>
            </a:extLst>
          </p:cNvPr>
          <p:cNvSpPr>
            <a:spLocks noGrp="1"/>
          </p:cNvSpPr>
          <p:nvPr>
            <p:ph idx="1"/>
          </p:nvPr>
        </p:nvSpPr>
        <p:spPr>
          <a:xfrm>
            <a:off x="455612" y="1981200"/>
            <a:ext cx="7619998" cy="4343400"/>
          </a:xfrm>
        </p:spPr>
        <p:txBody>
          <a:bodyPr>
            <a:normAutofit/>
          </a:bodyPr>
          <a:lstStyle/>
          <a:p>
            <a:r>
              <a:rPr lang="en-US" sz="3600" dirty="0"/>
              <a:t>The late Zhou period had territories divided into 7 states by 334BCE</a:t>
            </a:r>
          </a:p>
          <a:p>
            <a:pPr lvl="1"/>
            <a:r>
              <a:rPr lang="en-US" sz="3200" dirty="0"/>
              <a:t>Qin, Han, Wei, Zhao, Qi, Chu, Yan (&amp; some smaller states)</a:t>
            </a:r>
          </a:p>
          <a:p>
            <a:pPr lvl="1"/>
            <a:r>
              <a:rPr lang="en-US" sz="3200" dirty="0"/>
              <a:t>Eventually, King Zhao Zheng dominates and establishes a the Qin Dynasty in 221BCE</a:t>
            </a:r>
          </a:p>
          <a:p>
            <a:endParaRPr lang="en-US" dirty="0"/>
          </a:p>
        </p:txBody>
      </p:sp>
      <p:pic>
        <p:nvPicPr>
          <p:cNvPr id="4" name="Picture 3" descr="A close up of text on a white background&#10;&#10;Description generated with high confidence">
            <a:extLst>
              <a:ext uri="{FF2B5EF4-FFF2-40B4-BE49-F238E27FC236}">
                <a16:creationId xmlns:a16="http://schemas.microsoft.com/office/drawing/2014/main" id="{A8E06471-CBDC-4EB8-B3ED-715B0CF48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011" y="2209799"/>
            <a:ext cx="3505201" cy="3738881"/>
          </a:xfrm>
          <a:prstGeom prst="rect">
            <a:avLst/>
          </a:prstGeom>
        </p:spPr>
      </p:pic>
    </p:spTree>
    <p:extLst>
      <p:ext uri="{BB962C8B-B14F-4D97-AF65-F5344CB8AC3E}">
        <p14:creationId xmlns:p14="http://schemas.microsoft.com/office/powerpoint/2010/main" val="68204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3A92-0B59-433D-B38B-0FE7BFE41EEC}"/>
              </a:ext>
            </a:extLst>
          </p:cNvPr>
          <p:cNvSpPr>
            <a:spLocks noGrp="1"/>
          </p:cNvSpPr>
          <p:nvPr>
            <p:ph type="title"/>
          </p:nvPr>
        </p:nvSpPr>
        <p:spPr>
          <a:xfrm>
            <a:off x="2741612" y="274638"/>
            <a:ext cx="8229602" cy="1325562"/>
          </a:xfrm>
        </p:spPr>
        <p:txBody>
          <a:bodyPr/>
          <a:lstStyle/>
          <a:p>
            <a:r>
              <a:rPr lang="en-US" dirty="0"/>
              <a:t>Qin Dynasty (221-206BCE)</a:t>
            </a:r>
          </a:p>
        </p:txBody>
      </p:sp>
      <p:sp>
        <p:nvSpPr>
          <p:cNvPr id="3" name="Content Placeholder 2">
            <a:extLst>
              <a:ext uri="{FF2B5EF4-FFF2-40B4-BE49-F238E27FC236}">
                <a16:creationId xmlns:a16="http://schemas.microsoft.com/office/drawing/2014/main" id="{E14AAE3C-5A7E-4591-8CA0-016634D03BD0}"/>
              </a:ext>
            </a:extLst>
          </p:cNvPr>
          <p:cNvSpPr>
            <a:spLocks noGrp="1"/>
          </p:cNvSpPr>
          <p:nvPr>
            <p:ph idx="1"/>
          </p:nvPr>
        </p:nvSpPr>
        <p:spPr>
          <a:xfrm>
            <a:off x="2528530" y="1828800"/>
            <a:ext cx="9509482" cy="4495800"/>
          </a:xfrm>
        </p:spPr>
        <p:txBody>
          <a:bodyPr>
            <a:normAutofit fontScale="92500" lnSpcReduction="10000"/>
          </a:bodyPr>
          <a:lstStyle/>
          <a:p>
            <a:r>
              <a:rPr lang="en-US" sz="3600" dirty="0"/>
              <a:t>Zhao Zheng renames himself </a:t>
            </a:r>
            <a:r>
              <a:rPr lang="en-US" sz="3600" b="1" dirty="0"/>
              <a:t>Qin Shi Huang</a:t>
            </a:r>
            <a:r>
              <a:rPr lang="en-US" sz="3600" dirty="0"/>
              <a:t> [First Emperor of Qin]</a:t>
            </a:r>
          </a:p>
          <a:p>
            <a:r>
              <a:rPr lang="en-US" sz="3600" dirty="0"/>
              <a:t>Establishes </a:t>
            </a:r>
            <a:r>
              <a:rPr lang="en-US" sz="3600" u="sng" dirty="0"/>
              <a:t>Legalism</a:t>
            </a:r>
            <a:r>
              <a:rPr lang="en-US" sz="3600" dirty="0"/>
              <a:t> as the philosophy of the land</a:t>
            </a:r>
          </a:p>
          <a:p>
            <a:r>
              <a:rPr lang="en-US" sz="3600" dirty="0"/>
              <a:t>Centralized government &amp; harsh changes</a:t>
            </a:r>
          </a:p>
          <a:p>
            <a:pPr lvl="1"/>
            <a:r>
              <a:rPr lang="en-US" sz="3200" dirty="0"/>
              <a:t>The Emperor had major power</a:t>
            </a:r>
          </a:p>
          <a:p>
            <a:pPr lvl="1"/>
            <a:r>
              <a:rPr lang="en-US" sz="3200" dirty="0"/>
              <a:t>Destroyed relics of the past and killed many who disagreed with the philosophies</a:t>
            </a:r>
          </a:p>
          <a:p>
            <a:pPr lvl="2"/>
            <a:r>
              <a:rPr lang="en-US" sz="2800" dirty="0"/>
              <a:t>What is legalism’s </a:t>
            </a:r>
            <a:r>
              <a:rPr lang="en-US" sz="2800" dirty="0">
                <a:solidFill>
                  <a:srgbClr val="C00000"/>
                </a:solidFill>
              </a:rPr>
              <a:t>criticism</a:t>
            </a:r>
            <a:r>
              <a:rPr lang="en-US" sz="2800" dirty="0"/>
              <a:t> of the past?</a:t>
            </a:r>
          </a:p>
          <a:p>
            <a:pPr lvl="1"/>
            <a:endParaRPr lang="en-US" dirty="0"/>
          </a:p>
          <a:p>
            <a:endParaRPr lang="en-US" dirty="0"/>
          </a:p>
        </p:txBody>
      </p:sp>
      <p:pic>
        <p:nvPicPr>
          <p:cNvPr id="5" name="Picture 4">
            <a:extLst>
              <a:ext uri="{FF2B5EF4-FFF2-40B4-BE49-F238E27FC236}">
                <a16:creationId xmlns:a16="http://schemas.microsoft.com/office/drawing/2014/main" id="{030AA02D-B583-4DC1-A3AE-B32997157F6F}"/>
              </a:ext>
            </a:extLst>
          </p:cNvPr>
          <p:cNvPicPr>
            <a:picLocks noChangeAspect="1"/>
          </p:cNvPicPr>
          <p:nvPr/>
        </p:nvPicPr>
        <p:blipFill>
          <a:blip r:embed="rId2"/>
          <a:stretch>
            <a:fillRect/>
          </a:stretch>
        </p:blipFill>
        <p:spPr>
          <a:xfrm flipH="1">
            <a:off x="120650" y="2667000"/>
            <a:ext cx="2407880" cy="3086100"/>
          </a:xfrm>
          <a:prstGeom prst="rect">
            <a:avLst/>
          </a:prstGeom>
        </p:spPr>
      </p:pic>
      <p:sp>
        <p:nvSpPr>
          <p:cNvPr id="6" name="Rectangle 5">
            <a:extLst>
              <a:ext uri="{FF2B5EF4-FFF2-40B4-BE49-F238E27FC236}">
                <a16:creationId xmlns:a16="http://schemas.microsoft.com/office/drawing/2014/main" id="{FC8C6AEB-3F6B-44EB-82A4-E60D84D40C43}"/>
              </a:ext>
            </a:extLst>
          </p:cNvPr>
          <p:cNvSpPr/>
          <p:nvPr/>
        </p:nvSpPr>
        <p:spPr>
          <a:xfrm>
            <a:off x="364331" y="152400"/>
            <a:ext cx="1920518" cy="2215991"/>
          </a:xfrm>
          <a:prstGeom prst="rect">
            <a:avLst/>
          </a:prstGeom>
          <a:noFill/>
        </p:spPr>
        <p:txBody>
          <a:bodyPr wrap="square" lIns="91440" tIns="45720" rIns="91440" bIns="45720">
            <a:spAutoFit/>
          </a:bodyPr>
          <a:lstStyle/>
          <a:p>
            <a:pPr algn="ctr"/>
            <a:r>
              <a:rPr lang="zh-TW" altLang="en-US" sz="13800" b="1" dirty="0">
                <a:ln w="22225">
                  <a:solidFill>
                    <a:schemeClr val="accent2"/>
                  </a:solidFill>
                  <a:prstDash val="solid"/>
                </a:ln>
                <a:solidFill>
                  <a:schemeClr val="accent2">
                    <a:lumMod val="40000"/>
                    <a:lumOff val="60000"/>
                  </a:schemeClr>
                </a:solidFill>
              </a:rPr>
              <a:t>秦</a:t>
            </a:r>
            <a:endParaRPr lang="en-US" sz="13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85451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1EF1-2E99-49B4-8DA8-01E129D48E25}"/>
              </a:ext>
            </a:extLst>
          </p:cNvPr>
          <p:cNvSpPr>
            <a:spLocks noGrp="1"/>
          </p:cNvSpPr>
          <p:nvPr>
            <p:ph type="title"/>
          </p:nvPr>
        </p:nvSpPr>
        <p:spPr/>
        <p:txBody>
          <a:bodyPr>
            <a:normAutofit fontScale="90000"/>
          </a:bodyPr>
          <a:lstStyle/>
          <a:p>
            <a:r>
              <a:rPr lang="en-US" dirty="0"/>
              <a:t>Excerpt from “Records of the Grand Historian (</a:t>
            </a:r>
            <a:r>
              <a:rPr lang="en-US" dirty="0" err="1"/>
              <a:t>Shiji</a:t>
            </a:r>
            <a:r>
              <a:rPr lang="en-US" dirty="0"/>
              <a:t>)” by </a:t>
            </a:r>
            <a:r>
              <a:rPr lang="en-US" dirty="0" err="1"/>
              <a:t>Sima</a:t>
            </a:r>
            <a:r>
              <a:rPr lang="en-US" dirty="0"/>
              <a:t> Qian, 94BCE*</a:t>
            </a:r>
          </a:p>
        </p:txBody>
      </p:sp>
      <p:sp>
        <p:nvSpPr>
          <p:cNvPr id="3" name="Content Placeholder 2">
            <a:extLst>
              <a:ext uri="{FF2B5EF4-FFF2-40B4-BE49-F238E27FC236}">
                <a16:creationId xmlns:a16="http://schemas.microsoft.com/office/drawing/2014/main" id="{15FF39F9-A4D3-4352-B500-F0A104959240}"/>
              </a:ext>
            </a:extLst>
          </p:cNvPr>
          <p:cNvSpPr>
            <a:spLocks noGrp="1"/>
          </p:cNvSpPr>
          <p:nvPr>
            <p:ph idx="1"/>
          </p:nvPr>
        </p:nvSpPr>
        <p:spPr>
          <a:xfrm>
            <a:off x="-20638" y="1524000"/>
            <a:ext cx="12188825" cy="4419600"/>
          </a:xfrm>
          <a:ln>
            <a:solidFill>
              <a:schemeClr val="accent6"/>
            </a:solidFill>
          </a:ln>
        </p:spPr>
        <p:txBody>
          <a:bodyPr>
            <a:normAutofit/>
          </a:bodyPr>
          <a:lstStyle/>
          <a:p>
            <a:r>
              <a:rPr lang="en-US" dirty="0"/>
              <a:t>Chancellor Li Si Said: "I, your servant, propose that all historians' records other than those of Qin's be burned. With the exception of the academics whose duty includes possessing books, if anyone under heaven has copies of the Shi Jing [Classic of Poetry], the </a:t>
            </a:r>
            <a:r>
              <a:rPr lang="en-US" dirty="0" err="1"/>
              <a:t>Shujing</a:t>
            </a:r>
            <a:r>
              <a:rPr lang="en-US" dirty="0"/>
              <a:t> [Classic of History], or the writings of the hundred schools of philosophy, they shall deliver them (the books) to the governor or the commandant for burning. Anyone who dares to discuss the Shi Jing or the Classic of History shall be publicly executed. Anyone who uses history to criticize the present shall have his family executed. Any official who sees the violations but fails to report them is equally guilty. Anyone who has failed to burn the books after thirty days of this announcement shall be subjected to tattooing and be sent to build the Great Wall. The books that have exemption are those on medicine, divination, agriculture, and forestry. Those who have interest in laws shall instead study from officials."</a:t>
            </a:r>
          </a:p>
        </p:txBody>
      </p:sp>
      <p:sp>
        <p:nvSpPr>
          <p:cNvPr id="4" name="TextBox 3">
            <a:extLst>
              <a:ext uri="{FF2B5EF4-FFF2-40B4-BE49-F238E27FC236}">
                <a16:creationId xmlns:a16="http://schemas.microsoft.com/office/drawing/2014/main" id="{E087512D-3F54-4770-B29A-25093066DC04}"/>
              </a:ext>
            </a:extLst>
          </p:cNvPr>
          <p:cNvSpPr txBox="1"/>
          <p:nvPr/>
        </p:nvSpPr>
        <p:spPr>
          <a:xfrm>
            <a:off x="0" y="6100870"/>
            <a:ext cx="4341812" cy="757130"/>
          </a:xfrm>
          <a:prstGeom prst="rect">
            <a:avLst/>
          </a:prstGeom>
          <a:noFill/>
          <a:ln>
            <a:solidFill>
              <a:schemeClr val="tx2"/>
            </a:solidFill>
          </a:ln>
        </p:spPr>
        <p:txBody>
          <a:bodyPr wrap="square" rtlCol="0">
            <a:spAutoFit/>
          </a:bodyPr>
          <a:lstStyle/>
          <a:p>
            <a:pPr>
              <a:lnSpc>
                <a:spcPct val="90000"/>
              </a:lnSpc>
            </a:pPr>
            <a:r>
              <a:rPr lang="en-US" sz="2400" dirty="0"/>
              <a:t>*What can time context tell us about possible biases?</a:t>
            </a:r>
          </a:p>
        </p:txBody>
      </p:sp>
    </p:spTree>
    <p:extLst>
      <p:ext uri="{BB962C8B-B14F-4D97-AF65-F5344CB8AC3E}">
        <p14:creationId xmlns:p14="http://schemas.microsoft.com/office/powerpoint/2010/main" val="40632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F305-5AE3-45F3-9EE5-3F5A9B371A4D}"/>
              </a:ext>
            </a:extLst>
          </p:cNvPr>
          <p:cNvSpPr>
            <a:spLocks noGrp="1"/>
          </p:cNvSpPr>
          <p:nvPr>
            <p:ph type="title"/>
          </p:nvPr>
        </p:nvSpPr>
        <p:spPr>
          <a:xfrm>
            <a:off x="317559" y="308769"/>
            <a:ext cx="9753600" cy="1325562"/>
          </a:xfrm>
        </p:spPr>
        <p:txBody>
          <a:bodyPr/>
          <a:lstStyle/>
          <a:p>
            <a:r>
              <a:rPr lang="en-US" dirty="0"/>
              <a:t>Achievements of the Qin Dynasty</a:t>
            </a:r>
          </a:p>
        </p:txBody>
      </p:sp>
      <p:sp>
        <p:nvSpPr>
          <p:cNvPr id="3" name="Content Placeholder 2">
            <a:extLst>
              <a:ext uri="{FF2B5EF4-FFF2-40B4-BE49-F238E27FC236}">
                <a16:creationId xmlns:a16="http://schemas.microsoft.com/office/drawing/2014/main" id="{5850CD8C-7D5F-4696-803B-4A22DB49C7EB}"/>
              </a:ext>
            </a:extLst>
          </p:cNvPr>
          <p:cNvSpPr>
            <a:spLocks noGrp="1"/>
          </p:cNvSpPr>
          <p:nvPr>
            <p:ph idx="1"/>
          </p:nvPr>
        </p:nvSpPr>
        <p:spPr>
          <a:xfrm>
            <a:off x="126880" y="1790699"/>
            <a:ext cx="5181598" cy="4758531"/>
          </a:xfrm>
        </p:spPr>
        <p:txBody>
          <a:bodyPr/>
          <a:lstStyle/>
          <a:p>
            <a:r>
              <a:rPr lang="en-US" sz="2800" dirty="0"/>
              <a:t>Qin Empire expanded quickly</a:t>
            </a:r>
          </a:p>
          <a:p>
            <a:r>
              <a:rPr lang="en-US" sz="2800" b="1" dirty="0"/>
              <a:t>Standardized coinage and currency</a:t>
            </a:r>
          </a:p>
          <a:p>
            <a:r>
              <a:rPr lang="en-US" sz="2800" b="1" dirty="0"/>
              <a:t>Construction Projects</a:t>
            </a:r>
          </a:p>
          <a:p>
            <a:pPr lvl="1"/>
            <a:r>
              <a:rPr lang="en-US" sz="2400" dirty="0"/>
              <a:t>Start of The Great Wall (originally as protection from northern tribes)</a:t>
            </a:r>
          </a:p>
          <a:p>
            <a:pPr lvl="1"/>
            <a:r>
              <a:rPr lang="en-US" sz="2400" dirty="0"/>
              <a:t>Building of roads</a:t>
            </a:r>
          </a:p>
          <a:p>
            <a:pPr lvl="1"/>
            <a:r>
              <a:rPr lang="en-US" sz="2400" dirty="0"/>
              <a:t>Terracotta Army</a:t>
            </a:r>
          </a:p>
          <a:p>
            <a:pPr lvl="1"/>
            <a:endParaRPr lang="en-US" dirty="0"/>
          </a:p>
        </p:txBody>
      </p:sp>
      <p:pic>
        <p:nvPicPr>
          <p:cNvPr id="4" name="Picture 3">
            <a:extLst>
              <a:ext uri="{FF2B5EF4-FFF2-40B4-BE49-F238E27FC236}">
                <a16:creationId xmlns:a16="http://schemas.microsoft.com/office/drawing/2014/main" id="{5B3BC525-1BC3-4993-A265-1005B2D9DC05}"/>
              </a:ext>
            </a:extLst>
          </p:cNvPr>
          <p:cNvPicPr>
            <a:picLocks noChangeAspect="1"/>
          </p:cNvPicPr>
          <p:nvPr/>
        </p:nvPicPr>
        <p:blipFill>
          <a:blip r:embed="rId2"/>
          <a:stretch>
            <a:fillRect/>
          </a:stretch>
        </p:blipFill>
        <p:spPr>
          <a:xfrm>
            <a:off x="5308478" y="2056422"/>
            <a:ext cx="3569084" cy="4077678"/>
          </a:xfrm>
          <a:prstGeom prst="rect">
            <a:avLst/>
          </a:prstGeom>
        </p:spPr>
      </p:pic>
      <p:pic>
        <p:nvPicPr>
          <p:cNvPr id="5" name="Picture 4">
            <a:extLst>
              <a:ext uri="{FF2B5EF4-FFF2-40B4-BE49-F238E27FC236}">
                <a16:creationId xmlns:a16="http://schemas.microsoft.com/office/drawing/2014/main" id="{27DDD8D5-743F-4DBE-A753-E37453590E45}"/>
              </a:ext>
            </a:extLst>
          </p:cNvPr>
          <p:cNvPicPr>
            <a:picLocks noChangeAspect="1"/>
          </p:cNvPicPr>
          <p:nvPr/>
        </p:nvPicPr>
        <p:blipFill>
          <a:blip r:embed="rId3"/>
          <a:stretch>
            <a:fillRect/>
          </a:stretch>
        </p:blipFill>
        <p:spPr>
          <a:xfrm>
            <a:off x="9675997" y="1790700"/>
            <a:ext cx="1746119" cy="1746119"/>
          </a:xfrm>
          <a:prstGeom prst="rect">
            <a:avLst/>
          </a:prstGeom>
        </p:spPr>
      </p:pic>
      <p:pic>
        <p:nvPicPr>
          <p:cNvPr id="6" name="Picture 5">
            <a:extLst>
              <a:ext uri="{FF2B5EF4-FFF2-40B4-BE49-F238E27FC236}">
                <a16:creationId xmlns:a16="http://schemas.microsoft.com/office/drawing/2014/main" id="{76686C3C-9D30-4B96-B70A-64E0D56F8A6E}"/>
              </a:ext>
            </a:extLst>
          </p:cNvPr>
          <p:cNvPicPr>
            <a:picLocks noChangeAspect="1"/>
          </p:cNvPicPr>
          <p:nvPr/>
        </p:nvPicPr>
        <p:blipFill>
          <a:blip r:embed="rId4"/>
          <a:stretch>
            <a:fillRect/>
          </a:stretch>
        </p:blipFill>
        <p:spPr>
          <a:xfrm>
            <a:off x="8999657" y="3851342"/>
            <a:ext cx="3098800" cy="2324100"/>
          </a:xfrm>
          <a:prstGeom prst="rect">
            <a:avLst/>
          </a:prstGeom>
        </p:spPr>
      </p:pic>
    </p:spTree>
    <p:extLst>
      <p:ext uri="{BB962C8B-B14F-4D97-AF65-F5344CB8AC3E}">
        <p14:creationId xmlns:p14="http://schemas.microsoft.com/office/powerpoint/2010/main" val="5733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93383-FA69-4B82-8544-1414D0EFE420}"/>
              </a:ext>
            </a:extLst>
          </p:cNvPr>
          <p:cNvSpPr>
            <a:spLocks noGrp="1"/>
          </p:cNvSpPr>
          <p:nvPr>
            <p:ph type="title"/>
          </p:nvPr>
        </p:nvSpPr>
        <p:spPr/>
        <p:txBody>
          <a:bodyPr/>
          <a:lstStyle/>
          <a:p>
            <a:r>
              <a:rPr lang="en-US" dirty="0"/>
              <a:t>Decline of Qin Dynasty</a:t>
            </a:r>
          </a:p>
        </p:txBody>
      </p:sp>
      <p:sp>
        <p:nvSpPr>
          <p:cNvPr id="3" name="Content Placeholder 2">
            <a:extLst>
              <a:ext uri="{FF2B5EF4-FFF2-40B4-BE49-F238E27FC236}">
                <a16:creationId xmlns:a16="http://schemas.microsoft.com/office/drawing/2014/main" id="{FAE16033-FF04-47A8-A6E8-64F4E9A746DF}"/>
              </a:ext>
            </a:extLst>
          </p:cNvPr>
          <p:cNvSpPr>
            <a:spLocks noGrp="1"/>
          </p:cNvSpPr>
          <p:nvPr>
            <p:ph idx="1"/>
          </p:nvPr>
        </p:nvSpPr>
        <p:spPr>
          <a:xfrm>
            <a:off x="3122612" y="1828799"/>
            <a:ext cx="8839200" cy="4769177"/>
          </a:xfrm>
        </p:spPr>
        <p:txBody>
          <a:bodyPr>
            <a:normAutofit lnSpcReduction="10000"/>
          </a:bodyPr>
          <a:lstStyle/>
          <a:p>
            <a:r>
              <a:rPr lang="en-US" sz="2800" b="1" dirty="0"/>
              <a:t>Heavy taxes of citizens</a:t>
            </a:r>
          </a:p>
          <a:p>
            <a:pPr lvl="1"/>
            <a:r>
              <a:rPr lang="en-US" sz="2400" dirty="0"/>
              <a:t>Costs of large government, large armies, and construction projects</a:t>
            </a:r>
          </a:p>
          <a:p>
            <a:r>
              <a:rPr lang="en-US" sz="2800" b="1" dirty="0"/>
              <a:t>Harsh rule and strict rules</a:t>
            </a:r>
          </a:p>
          <a:p>
            <a:pPr lvl="1"/>
            <a:r>
              <a:rPr lang="en-US" sz="2400" dirty="0"/>
              <a:t>Legalism irritated the people</a:t>
            </a:r>
          </a:p>
          <a:p>
            <a:r>
              <a:rPr lang="en-US" sz="2800" b="1" dirty="0"/>
              <a:t>Weak successor</a:t>
            </a:r>
          </a:p>
          <a:p>
            <a:pPr lvl="1"/>
            <a:r>
              <a:rPr lang="en-US" sz="2400" dirty="0"/>
              <a:t>Qin Shi Huang dies from mercury poisoning</a:t>
            </a:r>
          </a:p>
          <a:p>
            <a:pPr lvl="1"/>
            <a:r>
              <a:rPr lang="en-US" sz="2400" dirty="0"/>
              <a:t>His son, Qin </a:t>
            </a:r>
            <a:r>
              <a:rPr lang="en-US" sz="2400" dirty="0" err="1"/>
              <a:t>Er</a:t>
            </a:r>
            <a:r>
              <a:rPr lang="en-US" sz="2400" dirty="0"/>
              <a:t> Shi, ruled only three years before he committed suicide in 207BCE</a:t>
            </a:r>
          </a:p>
          <a:p>
            <a:r>
              <a:rPr lang="en-US" sz="2800" dirty="0"/>
              <a:t>Nationwide rebellions led to the overthrow of the Qin in 206BCE</a:t>
            </a:r>
          </a:p>
        </p:txBody>
      </p:sp>
      <p:pic>
        <p:nvPicPr>
          <p:cNvPr id="4" name="Picture 3">
            <a:extLst>
              <a:ext uri="{FF2B5EF4-FFF2-40B4-BE49-F238E27FC236}">
                <a16:creationId xmlns:a16="http://schemas.microsoft.com/office/drawing/2014/main" id="{FCA5CBB7-5C3F-4D1D-90CE-325FCD77FFAA}"/>
              </a:ext>
            </a:extLst>
          </p:cNvPr>
          <p:cNvPicPr>
            <a:picLocks noChangeAspect="1"/>
          </p:cNvPicPr>
          <p:nvPr/>
        </p:nvPicPr>
        <p:blipFill>
          <a:blip r:embed="rId2"/>
          <a:stretch>
            <a:fillRect/>
          </a:stretch>
        </p:blipFill>
        <p:spPr>
          <a:xfrm>
            <a:off x="379719" y="1819275"/>
            <a:ext cx="2381250" cy="2771775"/>
          </a:xfrm>
          <a:prstGeom prst="rect">
            <a:avLst/>
          </a:prstGeom>
        </p:spPr>
      </p:pic>
      <p:pic>
        <p:nvPicPr>
          <p:cNvPr id="5" name="Picture 4">
            <a:extLst>
              <a:ext uri="{FF2B5EF4-FFF2-40B4-BE49-F238E27FC236}">
                <a16:creationId xmlns:a16="http://schemas.microsoft.com/office/drawing/2014/main" id="{806EE9E8-6B1B-4BF3-89DC-013449FEF8C3}"/>
              </a:ext>
            </a:extLst>
          </p:cNvPr>
          <p:cNvPicPr>
            <a:picLocks noChangeAspect="1"/>
          </p:cNvPicPr>
          <p:nvPr/>
        </p:nvPicPr>
        <p:blipFill>
          <a:blip r:embed="rId3"/>
          <a:stretch>
            <a:fillRect/>
          </a:stretch>
        </p:blipFill>
        <p:spPr>
          <a:xfrm>
            <a:off x="227013" y="4810125"/>
            <a:ext cx="2686663" cy="1787852"/>
          </a:xfrm>
          <a:prstGeom prst="rect">
            <a:avLst/>
          </a:prstGeom>
        </p:spPr>
      </p:pic>
      <p:pic>
        <p:nvPicPr>
          <p:cNvPr id="6" name="Picture 5">
            <a:extLst>
              <a:ext uri="{FF2B5EF4-FFF2-40B4-BE49-F238E27FC236}">
                <a16:creationId xmlns:a16="http://schemas.microsoft.com/office/drawing/2014/main" id="{ECEC4A53-2DE9-415B-87D0-8DC82B3F9066}"/>
              </a:ext>
            </a:extLst>
          </p:cNvPr>
          <p:cNvPicPr>
            <a:picLocks noChangeAspect="1"/>
          </p:cNvPicPr>
          <p:nvPr/>
        </p:nvPicPr>
        <p:blipFill>
          <a:blip r:embed="rId4"/>
          <a:stretch>
            <a:fillRect/>
          </a:stretch>
        </p:blipFill>
        <p:spPr>
          <a:xfrm>
            <a:off x="9599612" y="76200"/>
            <a:ext cx="2057400" cy="2057400"/>
          </a:xfrm>
          <a:prstGeom prst="rect">
            <a:avLst/>
          </a:prstGeom>
        </p:spPr>
      </p:pic>
    </p:spTree>
    <p:extLst>
      <p:ext uri="{BB962C8B-B14F-4D97-AF65-F5344CB8AC3E}">
        <p14:creationId xmlns:p14="http://schemas.microsoft.com/office/powerpoint/2010/main" val="38498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5C48-A598-4BBA-9F91-24757FA43E05}"/>
              </a:ext>
            </a:extLst>
          </p:cNvPr>
          <p:cNvSpPr>
            <a:spLocks noGrp="1"/>
          </p:cNvSpPr>
          <p:nvPr>
            <p:ph type="title"/>
          </p:nvPr>
        </p:nvSpPr>
        <p:spPr>
          <a:xfrm>
            <a:off x="1217614" y="274638"/>
            <a:ext cx="9753600" cy="792162"/>
          </a:xfrm>
        </p:spPr>
        <p:txBody>
          <a:bodyPr>
            <a:normAutofit/>
          </a:bodyPr>
          <a:lstStyle/>
          <a:p>
            <a:r>
              <a:rPr lang="en-US" sz="3600" dirty="0"/>
              <a:t>HAN Dynasty (Know &amp; Want to Know)</a:t>
            </a:r>
          </a:p>
        </p:txBody>
      </p:sp>
      <p:sp>
        <p:nvSpPr>
          <p:cNvPr id="3" name="Content Placeholder 2">
            <a:extLst>
              <a:ext uri="{FF2B5EF4-FFF2-40B4-BE49-F238E27FC236}">
                <a16:creationId xmlns:a16="http://schemas.microsoft.com/office/drawing/2014/main" id="{51198911-02A0-4746-8D7E-A0639DC8B1D6}"/>
              </a:ext>
            </a:extLst>
          </p:cNvPr>
          <p:cNvSpPr>
            <a:spLocks noGrp="1"/>
          </p:cNvSpPr>
          <p:nvPr>
            <p:ph idx="1"/>
          </p:nvPr>
        </p:nvSpPr>
        <p:spPr/>
        <p:txBody>
          <a:bodyPr/>
          <a:lstStyle/>
          <a:p>
            <a:endParaRPr lang="en-US" dirty="0"/>
          </a:p>
        </p:txBody>
      </p:sp>
      <p:cxnSp>
        <p:nvCxnSpPr>
          <p:cNvPr id="5" name="Straight Connector 4">
            <a:extLst>
              <a:ext uri="{FF2B5EF4-FFF2-40B4-BE49-F238E27FC236}">
                <a16:creationId xmlns:a16="http://schemas.microsoft.com/office/drawing/2014/main" id="{15F463D8-C994-4E7A-80B1-D95DD5B55B3F}"/>
              </a:ext>
            </a:extLst>
          </p:cNvPr>
          <p:cNvCxnSpPr/>
          <p:nvPr/>
        </p:nvCxnSpPr>
        <p:spPr>
          <a:xfrm>
            <a:off x="6170612" y="274638"/>
            <a:ext cx="0" cy="64309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47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175-BAA9-4E4F-A696-14EE4FBAE2FC}"/>
              </a:ext>
            </a:extLst>
          </p:cNvPr>
          <p:cNvSpPr>
            <a:spLocks noGrp="1"/>
          </p:cNvSpPr>
          <p:nvPr>
            <p:ph type="title"/>
          </p:nvPr>
        </p:nvSpPr>
        <p:spPr>
          <a:xfrm>
            <a:off x="303212" y="274638"/>
            <a:ext cx="11658600" cy="1096962"/>
          </a:xfrm>
        </p:spPr>
        <p:txBody>
          <a:bodyPr/>
          <a:lstStyle/>
          <a:p>
            <a:r>
              <a:rPr lang="en-US" dirty="0"/>
              <a:t>Battle for China: Xiang Yu vs. Liu Bang [v]</a:t>
            </a:r>
          </a:p>
        </p:txBody>
      </p:sp>
      <p:sp>
        <p:nvSpPr>
          <p:cNvPr id="3" name="Content Placeholder 2">
            <a:extLst>
              <a:ext uri="{FF2B5EF4-FFF2-40B4-BE49-F238E27FC236}">
                <a16:creationId xmlns:a16="http://schemas.microsoft.com/office/drawing/2014/main" id="{3036E3DE-A1E3-48D6-96D8-DBF7A37D1A61}"/>
              </a:ext>
            </a:extLst>
          </p:cNvPr>
          <p:cNvSpPr>
            <a:spLocks noGrp="1"/>
          </p:cNvSpPr>
          <p:nvPr>
            <p:ph idx="1"/>
          </p:nvPr>
        </p:nvSpPr>
        <p:spPr>
          <a:xfrm>
            <a:off x="6987015" y="1585119"/>
            <a:ext cx="5201810" cy="4906962"/>
          </a:xfrm>
        </p:spPr>
        <p:txBody>
          <a:bodyPr>
            <a:noAutofit/>
          </a:bodyPr>
          <a:lstStyle/>
          <a:p>
            <a:r>
              <a:rPr lang="en-US" sz="2800" dirty="0"/>
              <a:t>In a series of battles, </a:t>
            </a:r>
            <a:r>
              <a:rPr lang="en-US" sz="2800" b="1" dirty="0"/>
              <a:t>Xiang Yu </a:t>
            </a:r>
            <a:r>
              <a:rPr lang="en-US" sz="2800" dirty="0"/>
              <a:t>and </a:t>
            </a:r>
            <a:r>
              <a:rPr lang="en-US" sz="2800" b="1" dirty="0"/>
              <a:t>Liu Bang </a:t>
            </a:r>
            <a:r>
              <a:rPr lang="en-US" sz="2800" dirty="0"/>
              <a:t>brought their armies against each other</a:t>
            </a:r>
          </a:p>
          <a:p>
            <a:pPr lvl="1"/>
            <a:r>
              <a:rPr lang="en-US" sz="2400" dirty="0"/>
              <a:t>Both were former allies fighting against the Qin, but there can only be </a:t>
            </a:r>
            <a:r>
              <a:rPr lang="en-US" sz="2400" u="sng" dirty="0"/>
              <a:t>one</a:t>
            </a:r>
            <a:r>
              <a:rPr lang="en-US" sz="2400" dirty="0"/>
              <a:t> ruler of China</a:t>
            </a:r>
          </a:p>
          <a:p>
            <a:pPr lvl="1"/>
            <a:r>
              <a:rPr lang="en-US" sz="2400" dirty="0"/>
              <a:t>Both fought to control China after the fall of the Qin</a:t>
            </a:r>
          </a:p>
          <a:p>
            <a:r>
              <a:rPr lang="en-US" sz="2800" dirty="0"/>
              <a:t>Liu Bang succeeded and defeated Xiang Yu in 202BCE</a:t>
            </a:r>
          </a:p>
        </p:txBody>
      </p:sp>
      <p:pic>
        <p:nvPicPr>
          <p:cNvPr id="5" name="Picture 4">
            <a:extLst>
              <a:ext uri="{FF2B5EF4-FFF2-40B4-BE49-F238E27FC236}">
                <a16:creationId xmlns:a16="http://schemas.microsoft.com/office/drawing/2014/main" id="{E146494B-419C-418A-B453-08C541CD54FB}"/>
              </a:ext>
            </a:extLst>
          </p:cNvPr>
          <p:cNvPicPr>
            <a:picLocks noChangeAspect="1"/>
          </p:cNvPicPr>
          <p:nvPr/>
        </p:nvPicPr>
        <p:blipFill>
          <a:blip r:embed="rId2"/>
          <a:stretch>
            <a:fillRect/>
          </a:stretch>
        </p:blipFill>
        <p:spPr>
          <a:xfrm>
            <a:off x="684212" y="2362200"/>
            <a:ext cx="5588000" cy="3352800"/>
          </a:xfrm>
          <a:prstGeom prst="rect">
            <a:avLst/>
          </a:prstGeom>
        </p:spPr>
      </p:pic>
      <p:pic>
        <p:nvPicPr>
          <p:cNvPr id="4" name="Picture 3">
            <a:extLst>
              <a:ext uri="{FF2B5EF4-FFF2-40B4-BE49-F238E27FC236}">
                <a16:creationId xmlns:a16="http://schemas.microsoft.com/office/drawing/2014/main" id="{5DFFBE1B-23A3-44C6-8A51-548456BC9514}"/>
              </a:ext>
            </a:extLst>
          </p:cNvPr>
          <p:cNvPicPr>
            <a:picLocks noChangeAspect="1"/>
          </p:cNvPicPr>
          <p:nvPr/>
        </p:nvPicPr>
        <p:blipFill rotWithShape="1">
          <a:blip r:embed="rId3"/>
          <a:srcRect l="3912" r="5074"/>
          <a:stretch/>
        </p:blipFill>
        <p:spPr>
          <a:xfrm>
            <a:off x="150812" y="1524000"/>
            <a:ext cx="6836202" cy="5257800"/>
          </a:xfrm>
          <a:prstGeom prst="rect">
            <a:avLst/>
          </a:prstGeom>
        </p:spPr>
      </p:pic>
    </p:spTree>
    <p:extLst>
      <p:ext uri="{BB962C8B-B14F-4D97-AF65-F5344CB8AC3E}">
        <p14:creationId xmlns:p14="http://schemas.microsoft.com/office/powerpoint/2010/main" val="15139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CC91-81E0-46EB-8540-73702E53F232}"/>
              </a:ext>
            </a:extLst>
          </p:cNvPr>
          <p:cNvSpPr>
            <a:spLocks noGrp="1"/>
          </p:cNvSpPr>
          <p:nvPr>
            <p:ph type="title"/>
          </p:nvPr>
        </p:nvSpPr>
        <p:spPr>
          <a:xfrm>
            <a:off x="2055812" y="274638"/>
            <a:ext cx="8915402" cy="980539"/>
          </a:xfrm>
        </p:spPr>
        <p:txBody>
          <a:bodyPr/>
          <a:lstStyle/>
          <a:p>
            <a:r>
              <a:rPr lang="en-US" dirty="0"/>
              <a:t>Han Dynasty </a:t>
            </a:r>
            <a:r>
              <a:rPr lang="en-US" altLang="zh-TW" dirty="0"/>
              <a:t>(206BCE </a:t>
            </a:r>
            <a:r>
              <a:rPr lang="en-US" altLang="zh-TW"/>
              <a:t>– 220CE)</a:t>
            </a:r>
            <a:endParaRPr lang="en-US" dirty="0"/>
          </a:p>
        </p:txBody>
      </p:sp>
      <p:sp>
        <p:nvSpPr>
          <p:cNvPr id="3" name="Content Placeholder 2">
            <a:extLst>
              <a:ext uri="{FF2B5EF4-FFF2-40B4-BE49-F238E27FC236}">
                <a16:creationId xmlns:a16="http://schemas.microsoft.com/office/drawing/2014/main" id="{6605CF65-5D85-4192-A832-316783DB8C36}"/>
              </a:ext>
            </a:extLst>
          </p:cNvPr>
          <p:cNvSpPr>
            <a:spLocks noGrp="1"/>
          </p:cNvSpPr>
          <p:nvPr>
            <p:ph idx="1"/>
          </p:nvPr>
        </p:nvSpPr>
        <p:spPr>
          <a:xfrm>
            <a:off x="455612" y="1828800"/>
            <a:ext cx="8001000" cy="4876800"/>
          </a:xfrm>
        </p:spPr>
        <p:txBody>
          <a:bodyPr>
            <a:normAutofit fontScale="85000" lnSpcReduction="20000"/>
          </a:bodyPr>
          <a:lstStyle/>
          <a:p>
            <a:pPr marL="45720" indent="0">
              <a:buNone/>
            </a:pPr>
            <a:r>
              <a:rPr lang="en-US" sz="3600" b="1" dirty="0"/>
              <a:t>Emperor </a:t>
            </a:r>
            <a:r>
              <a:rPr lang="en-US" sz="3600" b="1" dirty="0" err="1"/>
              <a:t>Gaozu</a:t>
            </a:r>
            <a:r>
              <a:rPr lang="en-US" sz="3600" b="1" dirty="0"/>
              <a:t> </a:t>
            </a:r>
            <a:r>
              <a:rPr lang="en-US" sz="3600" dirty="0"/>
              <a:t>(formerly Liu Bang) establishes the Han Empire</a:t>
            </a:r>
          </a:p>
          <a:p>
            <a:r>
              <a:rPr lang="en-US" sz="3600" dirty="0"/>
              <a:t>Peasant Background</a:t>
            </a:r>
          </a:p>
          <a:p>
            <a:pPr lvl="1"/>
            <a:r>
              <a:rPr lang="en-US" sz="3200" dirty="0"/>
              <a:t>Was said to have come from </a:t>
            </a:r>
            <a:r>
              <a:rPr lang="en-US" sz="3200" dirty="0">
                <a:solidFill>
                  <a:srgbClr val="C00000"/>
                </a:solidFill>
              </a:rPr>
              <a:t>humble</a:t>
            </a:r>
            <a:r>
              <a:rPr lang="en-US" sz="3200" dirty="0"/>
              <a:t> beginnings and grew his reputation</a:t>
            </a:r>
          </a:p>
          <a:p>
            <a:r>
              <a:rPr lang="en-US" sz="3600" dirty="0"/>
              <a:t>Centralized Government</a:t>
            </a:r>
          </a:p>
          <a:p>
            <a:pPr lvl="1"/>
            <a:r>
              <a:rPr lang="en-US" sz="3000" dirty="0"/>
              <a:t>Similar to Qin, no?</a:t>
            </a:r>
          </a:p>
          <a:p>
            <a:r>
              <a:rPr lang="en-US" sz="3600" dirty="0"/>
              <a:t>Criticized and removed Legalist ideas</a:t>
            </a:r>
          </a:p>
          <a:p>
            <a:pPr lvl="1"/>
            <a:r>
              <a:rPr lang="en-US" sz="3000" dirty="0"/>
              <a:t>Why is this a popular move for </a:t>
            </a:r>
            <a:r>
              <a:rPr lang="en-US" sz="3000" dirty="0" err="1"/>
              <a:t>Gaozu</a:t>
            </a:r>
            <a:r>
              <a:rPr lang="en-US" sz="3000" dirty="0"/>
              <a:t>?</a:t>
            </a:r>
          </a:p>
          <a:p>
            <a:r>
              <a:rPr lang="en-US" sz="3600" dirty="0"/>
              <a:t>Re-establishes Confucian and Daoist practices</a:t>
            </a:r>
          </a:p>
          <a:p>
            <a:pPr lvl="1"/>
            <a:endParaRPr lang="en-US" dirty="0"/>
          </a:p>
          <a:p>
            <a:pPr lvl="1"/>
            <a:endParaRPr lang="en-US" dirty="0"/>
          </a:p>
        </p:txBody>
      </p:sp>
      <p:pic>
        <p:nvPicPr>
          <p:cNvPr id="5" name="Picture 4">
            <a:extLst>
              <a:ext uri="{FF2B5EF4-FFF2-40B4-BE49-F238E27FC236}">
                <a16:creationId xmlns:a16="http://schemas.microsoft.com/office/drawing/2014/main" id="{B9F068AB-6E1E-477D-9530-FE3E2105D8F7}"/>
              </a:ext>
            </a:extLst>
          </p:cNvPr>
          <p:cNvPicPr>
            <a:picLocks noChangeAspect="1"/>
          </p:cNvPicPr>
          <p:nvPr/>
        </p:nvPicPr>
        <p:blipFill>
          <a:blip r:embed="rId2"/>
          <a:stretch>
            <a:fillRect/>
          </a:stretch>
        </p:blipFill>
        <p:spPr>
          <a:xfrm>
            <a:off x="8837612" y="1447800"/>
            <a:ext cx="2362200" cy="2680699"/>
          </a:xfrm>
          <a:prstGeom prst="rect">
            <a:avLst/>
          </a:prstGeom>
        </p:spPr>
      </p:pic>
      <p:pic>
        <p:nvPicPr>
          <p:cNvPr id="6" name="Picture 5">
            <a:extLst>
              <a:ext uri="{FF2B5EF4-FFF2-40B4-BE49-F238E27FC236}">
                <a16:creationId xmlns:a16="http://schemas.microsoft.com/office/drawing/2014/main" id="{23FC5A5E-9D01-4563-8E45-B82FA1E91A32}"/>
              </a:ext>
            </a:extLst>
          </p:cNvPr>
          <p:cNvPicPr>
            <a:picLocks noChangeAspect="1"/>
          </p:cNvPicPr>
          <p:nvPr/>
        </p:nvPicPr>
        <p:blipFill>
          <a:blip r:embed="rId3"/>
          <a:stretch>
            <a:fillRect/>
          </a:stretch>
        </p:blipFill>
        <p:spPr>
          <a:xfrm>
            <a:off x="8685212" y="4733925"/>
            <a:ext cx="3179547" cy="1849437"/>
          </a:xfrm>
          <a:prstGeom prst="rect">
            <a:avLst/>
          </a:prstGeom>
        </p:spPr>
      </p:pic>
      <p:sp>
        <p:nvSpPr>
          <p:cNvPr id="7" name="Rectangle 6">
            <a:extLst>
              <a:ext uri="{FF2B5EF4-FFF2-40B4-BE49-F238E27FC236}">
                <a16:creationId xmlns:a16="http://schemas.microsoft.com/office/drawing/2014/main" id="{C1A2FD38-CE92-42D0-A293-F783A76D90B5}"/>
              </a:ext>
            </a:extLst>
          </p:cNvPr>
          <p:cNvSpPr/>
          <p:nvPr/>
        </p:nvSpPr>
        <p:spPr>
          <a:xfrm>
            <a:off x="455612" y="284163"/>
            <a:ext cx="1210589" cy="1323439"/>
          </a:xfrm>
          <a:prstGeom prst="rect">
            <a:avLst/>
          </a:prstGeom>
          <a:noFill/>
        </p:spPr>
        <p:txBody>
          <a:bodyPr wrap="none" lIns="91440" tIns="45720" rIns="91440" bIns="45720">
            <a:spAutoFit/>
          </a:bodyPr>
          <a:lstStyle/>
          <a:p>
            <a:pPr algn="ctr"/>
            <a:r>
              <a:rPr lang="zh-TW" altLang="en-US" sz="8000" b="1" dirty="0">
                <a:ln w="22225">
                  <a:solidFill>
                    <a:schemeClr val="accent2"/>
                  </a:solidFill>
                  <a:prstDash val="solid"/>
                </a:ln>
                <a:solidFill>
                  <a:schemeClr val="accent2">
                    <a:lumMod val="40000"/>
                    <a:lumOff val="60000"/>
                  </a:schemeClr>
                </a:solidFill>
              </a:rPr>
              <a:t>汉</a:t>
            </a:r>
            <a:endParaRPr lang="en-US" sz="8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994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CE96-283C-47EC-AF30-444F5A33D11F}"/>
              </a:ext>
            </a:extLst>
          </p:cNvPr>
          <p:cNvSpPr>
            <a:spLocks noGrp="1"/>
          </p:cNvSpPr>
          <p:nvPr>
            <p:ph type="title"/>
          </p:nvPr>
        </p:nvSpPr>
        <p:spPr>
          <a:xfrm>
            <a:off x="1217614" y="274638"/>
            <a:ext cx="9753600" cy="1096962"/>
          </a:xfrm>
        </p:spPr>
        <p:txBody>
          <a:bodyPr/>
          <a:lstStyle/>
          <a:p>
            <a:r>
              <a:rPr lang="en-US" dirty="0"/>
              <a:t>Han Dynasty Social Structure</a:t>
            </a:r>
          </a:p>
        </p:txBody>
      </p:sp>
      <p:sp>
        <p:nvSpPr>
          <p:cNvPr id="3" name="Content Placeholder 2">
            <a:extLst>
              <a:ext uri="{FF2B5EF4-FFF2-40B4-BE49-F238E27FC236}">
                <a16:creationId xmlns:a16="http://schemas.microsoft.com/office/drawing/2014/main" id="{5993687C-EDEB-49A3-943A-D7BCDFABF873}"/>
              </a:ext>
            </a:extLst>
          </p:cNvPr>
          <p:cNvSpPr>
            <a:spLocks noGrp="1"/>
          </p:cNvSpPr>
          <p:nvPr>
            <p:ph idx="1"/>
          </p:nvPr>
        </p:nvSpPr>
        <p:spPr>
          <a:xfrm>
            <a:off x="3916195" y="1371600"/>
            <a:ext cx="8121817" cy="5323019"/>
          </a:xfrm>
        </p:spPr>
        <p:txBody>
          <a:bodyPr>
            <a:normAutofit fontScale="92500" lnSpcReduction="10000"/>
          </a:bodyPr>
          <a:lstStyle/>
          <a:p>
            <a:pPr marL="45720" indent="0">
              <a:buNone/>
            </a:pPr>
            <a:r>
              <a:rPr lang="en-US" sz="4000" dirty="0"/>
              <a:t>Questions:</a:t>
            </a:r>
          </a:p>
          <a:p>
            <a:r>
              <a:rPr lang="en-US" sz="3000" dirty="0"/>
              <a:t>Where are the soldiers?</a:t>
            </a:r>
          </a:p>
          <a:p>
            <a:pPr lvl="1"/>
            <a:r>
              <a:rPr lang="en-US" sz="2400" dirty="0"/>
              <a:t>Farmers were typically </a:t>
            </a:r>
            <a:r>
              <a:rPr lang="en-US" sz="2400" b="1" dirty="0"/>
              <a:t>conscripted</a:t>
            </a:r>
            <a:r>
              <a:rPr lang="en-US" sz="2400" dirty="0"/>
              <a:t> to fight one month out of the year</a:t>
            </a:r>
          </a:p>
          <a:p>
            <a:r>
              <a:rPr lang="en-US" sz="3000" dirty="0"/>
              <a:t>Why are we </a:t>
            </a:r>
            <a:r>
              <a:rPr lang="en-US" sz="3000" u="sng" dirty="0"/>
              <a:t>not</a:t>
            </a:r>
            <a:r>
              <a:rPr lang="en-US" sz="3000" dirty="0"/>
              <a:t> using a pyramid?</a:t>
            </a:r>
          </a:p>
          <a:p>
            <a:pPr lvl="1"/>
            <a:r>
              <a:rPr lang="en-US" sz="2400" dirty="0"/>
              <a:t>Because the population distribution is not proportional (ex: slaves made up only 1% of population)</a:t>
            </a:r>
          </a:p>
          <a:p>
            <a:r>
              <a:rPr lang="en-US" sz="3000" dirty="0"/>
              <a:t>How is this social structure </a:t>
            </a:r>
            <a:r>
              <a:rPr lang="en-US" sz="3000" u="sng" dirty="0"/>
              <a:t>similar</a:t>
            </a:r>
            <a:r>
              <a:rPr lang="en-US" sz="3000" dirty="0"/>
              <a:t> to the structure of the Early Zhou?</a:t>
            </a:r>
          </a:p>
          <a:p>
            <a:pPr lvl="1"/>
            <a:r>
              <a:rPr lang="en-US" sz="2400" u="sng" dirty="0"/>
              <a:t>Farming</a:t>
            </a:r>
            <a:r>
              <a:rPr lang="en-US" sz="2400" dirty="0"/>
              <a:t> was seen as a more respectable profession (than Artisans and Merchants) as they </a:t>
            </a:r>
            <a:r>
              <a:rPr lang="en-US" sz="2400" u="sng" dirty="0"/>
              <a:t>helped feed the 60 million Han people</a:t>
            </a:r>
          </a:p>
          <a:p>
            <a:pPr lvl="2"/>
            <a:r>
              <a:rPr lang="en-US" sz="2200" dirty="0"/>
              <a:t>Remember ‘peasant’ Liu Bang?</a:t>
            </a:r>
          </a:p>
          <a:p>
            <a:pPr lvl="1"/>
            <a:endParaRPr lang="en-US" sz="3000" dirty="0"/>
          </a:p>
          <a:p>
            <a:endParaRPr lang="en-US" dirty="0"/>
          </a:p>
        </p:txBody>
      </p:sp>
      <p:graphicFrame>
        <p:nvGraphicFramePr>
          <p:cNvPr id="4" name="Content Placeholder 5">
            <a:extLst>
              <a:ext uri="{FF2B5EF4-FFF2-40B4-BE49-F238E27FC236}">
                <a16:creationId xmlns:a16="http://schemas.microsoft.com/office/drawing/2014/main" id="{8B1DD1A1-0FEB-474B-BB44-1F2427D1179E}"/>
              </a:ext>
            </a:extLst>
          </p:cNvPr>
          <p:cNvGraphicFramePr>
            <a:graphicFrameLocks/>
          </p:cNvGraphicFramePr>
          <p:nvPr>
            <p:extLst>
              <p:ext uri="{D42A27DB-BD31-4B8C-83A1-F6EECF244321}">
                <p14:modId xmlns:p14="http://schemas.microsoft.com/office/powerpoint/2010/main" val="3983350555"/>
              </p:ext>
            </p:extLst>
          </p:nvPr>
        </p:nvGraphicFramePr>
        <p:xfrm>
          <a:off x="29996" y="2819400"/>
          <a:ext cx="3886199" cy="387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1B889D4-56AF-444F-8BBB-3BB42C0B754B}"/>
              </a:ext>
            </a:extLst>
          </p:cNvPr>
          <p:cNvSpPr txBox="1"/>
          <p:nvPr/>
        </p:nvSpPr>
        <p:spPr>
          <a:xfrm>
            <a:off x="273049" y="1413301"/>
            <a:ext cx="3400093" cy="830997"/>
          </a:xfrm>
          <a:prstGeom prst="rect">
            <a:avLst/>
          </a:prstGeom>
          <a:noFill/>
        </p:spPr>
        <p:txBody>
          <a:bodyPr wrap="square" rtlCol="0">
            <a:spAutoFit/>
          </a:bodyPr>
          <a:lstStyle/>
          <a:p>
            <a:pPr algn="ctr"/>
            <a:r>
              <a:rPr lang="en-US" sz="2400" b="1" u="sng" dirty="0"/>
              <a:t>Social structure from Most to Least powerful</a:t>
            </a:r>
          </a:p>
        </p:txBody>
      </p:sp>
    </p:spTree>
    <p:extLst>
      <p:ext uri="{BB962C8B-B14F-4D97-AF65-F5344CB8AC3E}">
        <p14:creationId xmlns:p14="http://schemas.microsoft.com/office/powerpoint/2010/main" val="71598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682A-0C5A-4EDF-A823-7770EDFCB367}"/>
              </a:ext>
            </a:extLst>
          </p:cNvPr>
          <p:cNvSpPr>
            <a:spLocks noGrp="1"/>
          </p:cNvSpPr>
          <p:nvPr>
            <p:ph type="title"/>
          </p:nvPr>
        </p:nvSpPr>
        <p:spPr/>
        <p:txBody>
          <a:bodyPr/>
          <a:lstStyle/>
          <a:p>
            <a:r>
              <a:rPr lang="en-US" dirty="0" err="1"/>
              <a:t>Gaozu’s</a:t>
            </a:r>
            <a:r>
              <a:rPr lang="en-US" dirty="0"/>
              <a:t> Successors</a:t>
            </a:r>
          </a:p>
        </p:txBody>
      </p:sp>
      <p:sp>
        <p:nvSpPr>
          <p:cNvPr id="3" name="Content Placeholder 2">
            <a:extLst>
              <a:ext uri="{FF2B5EF4-FFF2-40B4-BE49-F238E27FC236}">
                <a16:creationId xmlns:a16="http://schemas.microsoft.com/office/drawing/2014/main" id="{FA7FB735-9CDC-4EE8-B96A-66B02D500785}"/>
              </a:ext>
            </a:extLst>
          </p:cNvPr>
          <p:cNvSpPr>
            <a:spLocks noGrp="1"/>
          </p:cNvSpPr>
          <p:nvPr>
            <p:ph idx="1"/>
          </p:nvPr>
        </p:nvSpPr>
        <p:spPr>
          <a:xfrm>
            <a:off x="227012" y="1772288"/>
            <a:ext cx="8610600" cy="4811074"/>
          </a:xfrm>
        </p:spPr>
        <p:txBody>
          <a:bodyPr>
            <a:normAutofit fontScale="85000" lnSpcReduction="20000"/>
          </a:bodyPr>
          <a:lstStyle/>
          <a:p>
            <a:r>
              <a:rPr lang="en-US" sz="4000" dirty="0"/>
              <a:t>His wife, </a:t>
            </a:r>
            <a:r>
              <a:rPr lang="en-US" sz="4000" b="1" dirty="0"/>
              <a:t>Empress </a:t>
            </a:r>
            <a:r>
              <a:rPr lang="en-US" sz="4000" b="1" dirty="0" err="1"/>
              <a:t>Lü</a:t>
            </a:r>
            <a:r>
              <a:rPr lang="en-US" sz="4000" dirty="0"/>
              <a:t>, became Empress Dowager in 195 BCE after </a:t>
            </a:r>
            <a:r>
              <a:rPr lang="en-US" sz="4000" dirty="0" err="1"/>
              <a:t>Gaozu’s</a:t>
            </a:r>
            <a:r>
              <a:rPr lang="en-US" sz="4000" dirty="0"/>
              <a:t> death</a:t>
            </a:r>
          </a:p>
          <a:p>
            <a:pPr lvl="1"/>
            <a:r>
              <a:rPr lang="en-US" sz="3600" dirty="0"/>
              <a:t>Rumored to have ordered the deaths of </a:t>
            </a:r>
            <a:r>
              <a:rPr lang="en-US" sz="3600" dirty="0" err="1"/>
              <a:t>Gaozu’s</a:t>
            </a:r>
            <a:r>
              <a:rPr lang="en-US" sz="3600" dirty="0"/>
              <a:t> favorite concubine and their son (poison)</a:t>
            </a:r>
          </a:p>
          <a:p>
            <a:pPr lvl="1"/>
            <a:r>
              <a:rPr lang="en-US" sz="3600" dirty="0"/>
              <a:t>Had much influence over her son’s rule</a:t>
            </a:r>
          </a:p>
          <a:p>
            <a:r>
              <a:rPr lang="en-US" sz="4000" dirty="0"/>
              <a:t>His great grandson, </a:t>
            </a:r>
            <a:r>
              <a:rPr lang="en-US" sz="4000" dirty="0" err="1"/>
              <a:t>Wudi</a:t>
            </a:r>
            <a:r>
              <a:rPr lang="en-US" sz="4000" dirty="0"/>
              <a:t>, reigned from 141 – 87 BCE</a:t>
            </a:r>
          </a:p>
          <a:p>
            <a:pPr lvl="1"/>
            <a:r>
              <a:rPr lang="en-US" sz="3000" dirty="0"/>
              <a:t>Fought off the </a:t>
            </a:r>
            <a:r>
              <a:rPr lang="en-US" sz="3000" dirty="0" err="1"/>
              <a:t>Xiongnu</a:t>
            </a:r>
            <a:r>
              <a:rPr lang="en-US" sz="3000" dirty="0"/>
              <a:t> tribes of the north</a:t>
            </a:r>
          </a:p>
          <a:p>
            <a:pPr lvl="1"/>
            <a:r>
              <a:rPr lang="en-US" sz="3000" dirty="0"/>
              <a:t>Established colonies in present-day Vietnam, Korea, and central Asia</a:t>
            </a:r>
          </a:p>
          <a:p>
            <a:endParaRPr lang="en-US" dirty="0"/>
          </a:p>
        </p:txBody>
      </p:sp>
      <p:pic>
        <p:nvPicPr>
          <p:cNvPr id="4" name="Picture 3">
            <a:extLst>
              <a:ext uri="{FF2B5EF4-FFF2-40B4-BE49-F238E27FC236}">
                <a16:creationId xmlns:a16="http://schemas.microsoft.com/office/drawing/2014/main" id="{AD96D779-A4F3-41F9-8A67-2A60CB52E78C}"/>
              </a:ext>
            </a:extLst>
          </p:cNvPr>
          <p:cNvPicPr>
            <a:picLocks noChangeAspect="1"/>
          </p:cNvPicPr>
          <p:nvPr/>
        </p:nvPicPr>
        <p:blipFill>
          <a:blip r:embed="rId2"/>
          <a:stretch>
            <a:fillRect/>
          </a:stretch>
        </p:blipFill>
        <p:spPr>
          <a:xfrm>
            <a:off x="9206303" y="3472771"/>
            <a:ext cx="2438962" cy="3322408"/>
          </a:xfrm>
          <a:prstGeom prst="rect">
            <a:avLst/>
          </a:prstGeom>
        </p:spPr>
      </p:pic>
      <p:pic>
        <p:nvPicPr>
          <p:cNvPr id="6" name="Picture 5">
            <a:extLst>
              <a:ext uri="{FF2B5EF4-FFF2-40B4-BE49-F238E27FC236}">
                <a16:creationId xmlns:a16="http://schemas.microsoft.com/office/drawing/2014/main" id="{D165AFF8-4923-48DA-BB28-D316EE62A537}"/>
              </a:ext>
            </a:extLst>
          </p:cNvPr>
          <p:cNvPicPr>
            <a:picLocks noChangeAspect="1"/>
          </p:cNvPicPr>
          <p:nvPr/>
        </p:nvPicPr>
        <p:blipFill>
          <a:blip r:embed="rId3"/>
          <a:stretch>
            <a:fillRect/>
          </a:stretch>
        </p:blipFill>
        <p:spPr>
          <a:xfrm>
            <a:off x="1979612" y="85725"/>
            <a:ext cx="4762500" cy="4352925"/>
          </a:xfrm>
          <a:prstGeom prst="rect">
            <a:avLst/>
          </a:prstGeom>
        </p:spPr>
      </p:pic>
      <p:pic>
        <p:nvPicPr>
          <p:cNvPr id="1026" name="Picture 2" descr="http://blogs.smithsonianmag.com/history/files/2012/08/Lu-Zhi.jpg">
            <a:extLst>
              <a:ext uri="{FF2B5EF4-FFF2-40B4-BE49-F238E27FC236}">
                <a16:creationId xmlns:a16="http://schemas.microsoft.com/office/drawing/2014/main" id="{3D7E25A9-4FBA-4C5B-8DB1-F82E38362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657" y="274638"/>
            <a:ext cx="345930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9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Chinese History</a:t>
            </a:r>
          </a:p>
          <a:p>
            <a:r>
              <a:rPr lang="en-US" dirty="0"/>
              <a:t>Qin Dynasty</a:t>
            </a:r>
          </a:p>
          <a:p>
            <a:r>
              <a:rPr lang="en-US" dirty="0"/>
              <a:t>Han Dynasty</a:t>
            </a:r>
          </a:p>
          <a:p>
            <a:pPr lvl="1"/>
            <a:r>
              <a:rPr lang="en-US" dirty="0"/>
              <a:t>KWL</a:t>
            </a:r>
          </a:p>
        </p:txBody>
      </p:sp>
    </p:spTree>
    <p:extLst>
      <p:ext uri="{BB962C8B-B14F-4D97-AF65-F5344CB8AC3E}">
        <p14:creationId xmlns:p14="http://schemas.microsoft.com/office/powerpoint/2010/main" val="141381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890" r="20170"/>
          <a:stretch/>
        </p:blipFill>
        <p:spPr>
          <a:xfrm>
            <a:off x="78536" y="775261"/>
            <a:ext cx="1983706" cy="2634689"/>
          </a:xfrm>
          <a:prstGeom prst="rect">
            <a:avLst/>
          </a:prstGeom>
        </p:spPr>
      </p:pic>
      <p:sp>
        <p:nvSpPr>
          <p:cNvPr id="2" name="Title 1"/>
          <p:cNvSpPr>
            <a:spLocks noGrp="1"/>
          </p:cNvSpPr>
          <p:nvPr>
            <p:ph type="title"/>
          </p:nvPr>
        </p:nvSpPr>
        <p:spPr>
          <a:xfrm>
            <a:off x="2360612" y="203215"/>
            <a:ext cx="9748088" cy="812126"/>
          </a:xfrm>
        </p:spPr>
        <p:txBody>
          <a:bodyPr>
            <a:normAutofit/>
          </a:bodyPr>
          <a:lstStyle/>
          <a:p>
            <a:r>
              <a:rPr lang="en-US" dirty="0"/>
              <a:t>Han Problems: Economy</a:t>
            </a:r>
          </a:p>
        </p:txBody>
      </p:sp>
      <p:sp>
        <p:nvSpPr>
          <p:cNvPr id="3" name="Content Placeholder 2"/>
          <p:cNvSpPr>
            <a:spLocks noGrp="1"/>
          </p:cNvSpPr>
          <p:nvPr>
            <p:ph idx="1"/>
          </p:nvPr>
        </p:nvSpPr>
        <p:spPr>
          <a:xfrm>
            <a:off x="2208212" y="1142999"/>
            <a:ext cx="9902077" cy="5511785"/>
          </a:xfrm>
        </p:spPr>
        <p:txBody>
          <a:bodyPr>
            <a:normAutofit fontScale="92500" lnSpcReduction="20000"/>
          </a:bodyPr>
          <a:lstStyle/>
          <a:p>
            <a:r>
              <a:rPr lang="en-US" sz="3000" b="1" dirty="0"/>
              <a:t>Wealthy</a:t>
            </a:r>
            <a:r>
              <a:rPr lang="en-US" sz="3000" dirty="0"/>
              <a:t> people tended to be </a:t>
            </a:r>
            <a:r>
              <a:rPr lang="en-US" sz="3000" b="1" dirty="0"/>
              <a:t>landowners and nobles</a:t>
            </a:r>
          </a:p>
          <a:p>
            <a:pPr lvl="1"/>
            <a:r>
              <a:rPr lang="en-US" sz="3000" dirty="0"/>
              <a:t>Some </a:t>
            </a:r>
            <a:r>
              <a:rPr lang="en-US" sz="3000" u="sng" dirty="0"/>
              <a:t>didn’t have to pay taxes </a:t>
            </a:r>
            <a:r>
              <a:rPr lang="en-US" sz="3000" dirty="0"/>
              <a:t>because they were friends or family to royalty</a:t>
            </a:r>
          </a:p>
          <a:p>
            <a:r>
              <a:rPr lang="en-US" sz="3000" b="1" dirty="0"/>
              <a:t>Farmers</a:t>
            </a:r>
            <a:r>
              <a:rPr lang="en-US" sz="3000" dirty="0"/>
              <a:t> typically </a:t>
            </a:r>
            <a:r>
              <a:rPr lang="en-US" sz="3000" b="1" dirty="0">
                <a:solidFill>
                  <a:srgbClr val="C00000"/>
                </a:solidFill>
              </a:rPr>
              <a:t>tenant farmers </a:t>
            </a:r>
            <a:r>
              <a:rPr lang="en-US" sz="3000" dirty="0"/>
              <a:t>and</a:t>
            </a:r>
            <a:r>
              <a:rPr lang="en-US" sz="3000" b="1" dirty="0"/>
              <a:t> didn’t own land</a:t>
            </a:r>
            <a:endParaRPr lang="en-US" sz="3000" dirty="0"/>
          </a:p>
          <a:p>
            <a:pPr lvl="1"/>
            <a:r>
              <a:rPr lang="en-US" sz="3000" dirty="0"/>
              <a:t>50% of their income went to paying the nobles</a:t>
            </a:r>
          </a:p>
          <a:p>
            <a:r>
              <a:rPr lang="en-US" sz="3000" b="1" dirty="0"/>
              <a:t>Han Dynasty’s Inheritance Law</a:t>
            </a:r>
          </a:p>
          <a:p>
            <a:pPr lvl="1"/>
            <a:r>
              <a:rPr lang="en-US" sz="3000" dirty="0"/>
              <a:t>Land is divided amongst the </a:t>
            </a:r>
            <a:r>
              <a:rPr lang="en-US" sz="3000" u="sng" dirty="0"/>
              <a:t>male heirs</a:t>
            </a:r>
          </a:p>
          <a:p>
            <a:pPr lvl="1"/>
            <a:r>
              <a:rPr lang="en-US" sz="3000" dirty="0"/>
              <a:t>Over time, </a:t>
            </a:r>
            <a:r>
              <a:rPr lang="en-US" sz="3000" u="sng" dirty="0"/>
              <a:t>plots of lands became smaller and smaller</a:t>
            </a:r>
            <a:r>
              <a:rPr lang="en-US" sz="3000" dirty="0"/>
              <a:t>; farmers could not grow much but were still taxed heavily</a:t>
            </a:r>
          </a:p>
          <a:p>
            <a:r>
              <a:rPr lang="en-US" sz="3400" b="1" dirty="0"/>
              <a:t>Salt and Iron </a:t>
            </a:r>
            <a:r>
              <a:rPr lang="en-US" sz="3400" b="1" dirty="0">
                <a:solidFill>
                  <a:srgbClr val="C00000"/>
                </a:solidFill>
              </a:rPr>
              <a:t>monopoly </a:t>
            </a:r>
            <a:r>
              <a:rPr lang="en-US" sz="3400" b="1" dirty="0"/>
              <a:t>(gov’t controlled all)</a:t>
            </a:r>
          </a:p>
          <a:p>
            <a:pPr lvl="1"/>
            <a:r>
              <a:rPr lang="en-US" sz="3000" dirty="0"/>
              <a:t>Industries (merchants, farmers, laborers, military, etc.) using salt and iron had to pay </a:t>
            </a:r>
            <a:r>
              <a:rPr lang="en-US" sz="3000" u="sng" dirty="0"/>
              <a:t>set prices</a:t>
            </a:r>
          </a:p>
          <a:p>
            <a:pPr lvl="1"/>
            <a:r>
              <a:rPr lang="en-US" sz="3000" dirty="0"/>
              <a:t>Reduction in </a:t>
            </a:r>
            <a:r>
              <a:rPr lang="en-US" sz="3000" u="sng" dirty="0"/>
              <a:t>quality</a:t>
            </a:r>
            <a:r>
              <a:rPr lang="en-US" sz="3000" dirty="0"/>
              <a:t> of items</a:t>
            </a:r>
          </a:p>
        </p:txBody>
      </p:sp>
      <p:pic>
        <p:nvPicPr>
          <p:cNvPr id="4" name="Picture 3">
            <a:extLst>
              <a:ext uri="{FF2B5EF4-FFF2-40B4-BE49-F238E27FC236}">
                <a16:creationId xmlns:a16="http://schemas.microsoft.com/office/drawing/2014/main" id="{C00BFDE6-4E27-4643-AB86-74F46A6F20C4}"/>
              </a:ext>
            </a:extLst>
          </p:cNvPr>
          <p:cNvPicPr>
            <a:picLocks noChangeAspect="1"/>
          </p:cNvPicPr>
          <p:nvPr/>
        </p:nvPicPr>
        <p:blipFill>
          <a:blip r:embed="rId3"/>
          <a:stretch>
            <a:fillRect/>
          </a:stretch>
        </p:blipFill>
        <p:spPr>
          <a:xfrm>
            <a:off x="82125" y="4044291"/>
            <a:ext cx="2028914" cy="2337459"/>
          </a:xfrm>
          <a:prstGeom prst="rect">
            <a:avLst/>
          </a:prstGeom>
        </p:spPr>
      </p:pic>
    </p:spTree>
    <p:extLst>
      <p:ext uri="{BB962C8B-B14F-4D97-AF65-F5344CB8AC3E}">
        <p14:creationId xmlns:p14="http://schemas.microsoft.com/office/powerpoint/2010/main" val="391346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3D56-CDE7-4E9C-83DA-685678959A49}"/>
              </a:ext>
            </a:extLst>
          </p:cNvPr>
          <p:cNvSpPr>
            <a:spLocks noGrp="1"/>
          </p:cNvSpPr>
          <p:nvPr>
            <p:ph type="title"/>
          </p:nvPr>
        </p:nvSpPr>
        <p:spPr/>
        <p:txBody>
          <a:bodyPr/>
          <a:lstStyle/>
          <a:p>
            <a:r>
              <a:rPr lang="en-US" dirty="0"/>
              <a:t>Han Problems: Invasions and Weak Rulers</a:t>
            </a:r>
          </a:p>
        </p:txBody>
      </p:sp>
      <p:sp>
        <p:nvSpPr>
          <p:cNvPr id="3" name="Content Placeholder 2">
            <a:extLst>
              <a:ext uri="{FF2B5EF4-FFF2-40B4-BE49-F238E27FC236}">
                <a16:creationId xmlns:a16="http://schemas.microsoft.com/office/drawing/2014/main" id="{DABDBDB7-ABB8-4A05-9D1C-14CEDFDF35BC}"/>
              </a:ext>
            </a:extLst>
          </p:cNvPr>
          <p:cNvSpPr>
            <a:spLocks noGrp="1"/>
          </p:cNvSpPr>
          <p:nvPr>
            <p:ph idx="1"/>
          </p:nvPr>
        </p:nvSpPr>
        <p:spPr>
          <a:xfrm>
            <a:off x="112713" y="1828800"/>
            <a:ext cx="7429499" cy="4953000"/>
          </a:xfrm>
        </p:spPr>
        <p:txBody>
          <a:bodyPr>
            <a:normAutofit fontScale="92500" lnSpcReduction="10000"/>
          </a:bodyPr>
          <a:lstStyle/>
          <a:p>
            <a:r>
              <a:rPr lang="en-US" sz="3000" dirty="0"/>
              <a:t>The nomadic </a:t>
            </a:r>
            <a:r>
              <a:rPr lang="en-US" sz="3000" b="1" dirty="0" err="1"/>
              <a:t>Xiongnu</a:t>
            </a:r>
            <a:r>
              <a:rPr lang="en-US" sz="3000" dirty="0"/>
              <a:t> tribes of the north </a:t>
            </a:r>
            <a:r>
              <a:rPr lang="en-US" sz="3000" u="sng" dirty="0"/>
              <a:t>kept attacking the borders </a:t>
            </a:r>
            <a:r>
              <a:rPr lang="en-US" sz="3000" dirty="0"/>
              <a:t>of Han Empire</a:t>
            </a:r>
          </a:p>
          <a:p>
            <a:pPr lvl="1"/>
            <a:r>
              <a:rPr lang="en-US" sz="2600" dirty="0"/>
              <a:t>Other tribes like the </a:t>
            </a:r>
            <a:r>
              <a:rPr lang="en-US" sz="2600" dirty="0" err="1"/>
              <a:t>Uighers</a:t>
            </a:r>
            <a:r>
              <a:rPr lang="en-US" sz="2600" dirty="0"/>
              <a:t> and </a:t>
            </a:r>
            <a:r>
              <a:rPr lang="en-US" sz="2600" dirty="0" err="1"/>
              <a:t>Kazahks</a:t>
            </a:r>
            <a:r>
              <a:rPr lang="en-US" sz="2600" dirty="0"/>
              <a:t> of the west, and the Mongols and Jurchens of the north and northeast</a:t>
            </a:r>
          </a:p>
          <a:p>
            <a:r>
              <a:rPr lang="en-US" sz="3000" b="1" dirty="0"/>
              <a:t>Weak Emperors </a:t>
            </a:r>
            <a:r>
              <a:rPr lang="en-US" sz="3000" dirty="0"/>
              <a:t>of the Han create decline in the Empire</a:t>
            </a:r>
          </a:p>
          <a:p>
            <a:pPr lvl="1"/>
            <a:r>
              <a:rPr lang="en-US" sz="2600" dirty="0"/>
              <a:t>Emperor Yuan (48-33 BCE) brought Confucianism into Han but was extremely indecisive</a:t>
            </a:r>
          </a:p>
          <a:p>
            <a:pPr lvl="1"/>
            <a:r>
              <a:rPr lang="en-US" sz="2600" dirty="0"/>
              <a:t>Emperor Ling (168-189 CE) lived a decadent lifestyle and didn’t want to be Emperor</a:t>
            </a:r>
          </a:p>
          <a:p>
            <a:pPr lvl="1"/>
            <a:endParaRPr lang="en-US" dirty="0"/>
          </a:p>
        </p:txBody>
      </p:sp>
      <p:pic>
        <p:nvPicPr>
          <p:cNvPr id="4" name="Picture 3">
            <a:extLst>
              <a:ext uri="{FF2B5EF4-FFF2-40B4-BE49-F238E27FC236}">
                <a16:creationId xmlns:a16="http://schemas.microsoft.com/office/drawing/2014/main" id="{0571F516-7525-4C1A-B749-06F8F0AAF7C7}"/>
              </a:ext>
            </a:extLst>
          </p:cNvPr>
          <p:cNvPicPr>
            <a:picLocks noChangeAspect="1"/>
          </p:cNvPicPr>
          <p:nvPr/>
        </p:nvPicPr>
        <p:blipFill rotWithShape="1">
          <a:blip r:embed="rId2"/>
          <a:srcRect l="11338" r="20106" b="-2"/>
          <a:stretch/>
        </p:blipFill>
        <p:spPr>
          <a:xfrm>
            <a:off x="8075612" y="1060728"/>
            <a:ext cx="3565093" cy="2925166"/>
          </a:xfrm>
          <a:prstGeom prst="rect">
            <a:avLst/>
          </a:prstGeom>
        </p:spPr>
      </p:pic>
      <p:pic>
        <p:nvPicPr>
          <p:cNvPr id="5" name="Picture 4">
            <a:extLst>
              <a:ext uri="{FF2B5EF4-FFF2-40B4-BE49-F238E27FC236}">
                <a16:creationId xmlns:a16="http://schemas.microsoft.com/office/drawing/2014/main" id="{529D8F71-9C3C-4913-A387-7A8AC3210B4A}"/>
              </a:ext>
            </a:extLst>
          </p:cNvPr>
          <p:cNvPicPr>
            <a:picLocks noChangeAspect="1"/>
          </p:cNvPicPr>
          <p:nvPr/>
        </p:nvPicPr>
        <p:blipFill>
          <a:blip r:embed="rId3"/>
          <a:stretch>
            <a:fillRect/>
          </a:stretch>
        </p:blipFill>
        <p:spPr>
          <a:xfrm>
            <a:off x="7618412" y="2523311"/>
            <a:ext cx="4457700" cy="4074338"/>
          </a:xfrm>
          <a:prstGeom prst="rect">
            <a:avLst/>
          </a:prstGeom>
        </p:spPr>
      </p:pic>
      <p:pic>
        <p:nvPicPr>
          <p:cNvPr id="6" name="Picture 5">
            <a:extLst>
              <a:ext uri="{FF2B5EF4-FFF2-40B4-BE49-F238E27FC236}">
                <a16:creationId xmlns:a16="http://schemas.microsoft.com/office/drawing/2014/main" id="{A1A4009A-8F8F-4485-BB83-35DE5EC17D27}"/>
              </a:ext>
            </a:extLst>
          </p:cNvPr>
          <p:cNvPicPr>
            <a:picLocks noChangeAspect="1"/>
          </p:cNvPicPr>
          <p:nvPr/>
        </p:nvPicPr>
        <p:blipFill>
          <a:blip r:embed="rId4"/>
          <a:stretch>
            <a:fillRect/>
          </a:stretch>
        </p:blipFill>
        <p:spPr>
          <a:xfrm>
            <a:off x="8644175" y="1437993"/>
            <a:ext cx="2438385" cy="3471012"/>
          </a:xfrm>
          <a:prstGeom prst="rect">
            <a:avLst/>
          </a:prstGeom>
        </p:spPr>
      </p:pic>
    </p:spTree>
    <p:extLst>
      <p:ext uri="{BB962C8B-B14F-4D97-AF65-F5344CB8AC3E}">
        <p14:creationId xmlns:p14="http://schemas.microsoft.com/office/powerpoint/2010/main" val="97166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75C7-28E4-420D-A031-A60C0E6E5A35}"/>
              </a:ext>
            </a:extLst>
          </p:cNvPr>
          <p:cNvSpPr>
            <a:spLocks noGrp="1"/>
          </p:cNvSpPr>
          <p:nvPr>
            <p:ph type="title"/>
          </p:nvPr>
        </p:nvSpPr>
        <p:spPr/>
        <p:txBody>
          <a:bodyPr/>
          <a:lstStyle/>
          <a:p>
            <a:r>
              <a:rPr lang="en-US" dirty="0"/>
              <a:t>Wang Mang and the shortest-lived Chinese dynasty</a:t>
            </a:r>
          </a:p>
        </p:txBody>
      </p:sp>
      <p:sp>
        <p:nvSpPr>
          <p:cNvPr id="3" name="Content Placeholder 2">
            <a:extLst>
              <a:ext uri="{FF2B5EF4-FFF2-40B4-BE49-F238E27FC236}">
                <a16:creationId xmlns:a16="http://schemas.microsoft.com/office/drawing/2014/main" id="{5AF47D89-F896-47A6-869F-DC98FD183FEB}"/>
              </a:ext>
            </a:extLst>
          </p:cNvPr>
          <p:cNvSpPr>
            <a:spLocks noGrp="1"/>
          </p:cNvSpPr>
          <p:nvPr>
            <p:ph idx="1"/>
          </p:nvPr>
        </p:nvSpPr>
        <p:spPr>
          <a:xfrm>
            <a:off x="3732212" y="1828800"/>
            <a:ext cx="8153400" cy="4953000"/>
          </a:xfrm>
        </p:spPr>
        <p:txBody>
          <a:bodyPr>
            <a:normAutofit/>
          </a:bodyPr>
          <a:lstStyle/>
          <a:p>
            <a:r>
              <a:rPr lang="en-US" sz="2800" dirty="0"/>
              <a:t>Wang Mang was the nephew of the Grand Empress Dowager</a:t>
            </a:r>
          </a:p>
          <a:p>
            <a:pPr lvl="1"/>
            <a:r>
              <a:rPr lang="en-US" sz="2400" dirty="0"/>
              <a:t>Was the regent to Emperor Ping, the 9-year-old Han Emperor, in 1CE</a:t>
            </a:r>
          </a:p>
          <a:p>
            <a:r>
              <a:rPr lang="en-US" sz="2800" dirty="0"/>
              <a:t>Ping dies in 5CE, and Wang Mang serves as acting emperor</a:t>
            </a:r>
          </a:p>
          <a:p>
            <a:r>
              <a:rPr lang="en-US" sz="2800" dirty="0"/>
              <a:t>Becomes Emperor of the </a:t>
            </a:r>
            <a:r>
              <a:rPr lang="en-US" sz="2800" b="1" dirty="0"/>
              <a:t>Xin Dynasty in 9CE</a:t>
            </a:r>
          </a:p>
          <a:p>
            <a:pPr lvl="1"/>
            <a:r>
              <a:rPr lang="en-US" sz="2400" dirty="0"/>
              <a:t>Wang </a:t>
            </a:r>
            <a:r>
              <a:rPr lang="en-US" sz="2400" dirty="0" err="1"/>
              <a:t>Mang’s</a:t>
            </a:r>
            <a:r>
              <a:rPr lang="en-US" sz="2400" dirty="0"/>
              <a:t> rule splits the Han into two periods:</a:t>
            </a:r>
          </a:p>
          <a:p>
            <a:pPr lvl="2"/>
            <a:r>
              <a:rPr lang="en-US" sz="2000" dirty="0"/>
              <a:t>The </a:t>
            </a:r>
            <a:r>
              <a:rPr lang="en-US" sz="2000" b="1" dirty="0"/>
              <a:t>Western</a:t>
            </a:r>
            <a:r>
              <a:rPr lang="en-US" sz="2000" dirty="0"/>
              <a:t> Han (206BCE – 9CE)</a:t>
            </a:r>
          </a:p>
          <a:p>
            <a:pPr lvl="2"/>
            <a:r>
              <a:rPr lang="en-US" sz="2000" dirty="0"/>
              <a:t>The </a:t>
            </a:r>
            <a:r>
              <a:rPr lang="en-US" sz="2000" b="1" dirty="0"/>
              <a:t>Eastern</a:t>
            </a:r>
            <a:r>
              <a:rPr lang="en-US" sz="2000" dirty="0"/>
              <a:t> Han (25CE – 220CE)</a:t>
            </a:r>
          </a:p>
          <a:p>
            <a:pPr lvl="1"/>
            <a:endParaRPr lang="en-US" dirty="0"/>
          </a:p>
          <a:p>
            <a:endParaRPr lang="en-US" dirty="0"/>
          </a:p>
        </p:txBody>
      </p:sp>
      <p:pic>
        <p:nvPicPr>
          <p:cNvPr id="4" name="Picture 3">
            <a:extLst>
              <a:ext uri="{FF2B5EF4-FFF2-40B4-BE49-F238E27FC236}">
                <a16:creationId xmlns:a16="http://schemas.microsoft.com/office/drawing/2014/main" id="{AF1E91FC-229B-4032-A8F0-B3B6691AD543}"/>
              </a:ext>
            </a:extLst>
          </p:cNvPr>
          <p:cNvPicPr>
            <a:picLocks noChangeAspect="1"/>
          </p:cNvPicPr>
          <p:nvPr/>
        </p:nvPicPr>
        <p:blipFill rotWithShape="1">
          <a:blip r:embed="rId2"/>
          <a:srcRect t="1924" r="-2" b="-2"/>
          <a:stretch/>
        </p:blipFill>
        <p:spPr>
          <a:xfrm flipH="1">
            <a:off x="150812" y="1676400"/>
            <a:ext cx="3358743" cy="5029200"/>
          </a:xfrm>
          <a:prstGeom prst="rect">
            <a:avLst/>
          </a:prstGeom>
        </p:spPr>
      </p:pic>
    </p:spTree>
    <p:extLst>
      <p:ext uri="{BB962C8B-B14F-4D97-AF65-F5344CB8AC3E}">
        <p14:creationId xmlns:p14="http://schemas.microsoft.com/office/powerpoint/2010/main" val="392469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Xin Dynasty: Wang Mang </a:t>
            </a:r>
            <a:r>
              <a:rPr lang="en-US" b="1" dirty="0"/>
              <a:t>doesn’t</a:t>
            </a:r>
            <a:r>
              <a:rPr lang="en-US" dirty="0"/>
              <a:t> have the mandate of heaven</a:t>
            </a:r>
          </a:p>
        </p:txBody>
      </p:sp>
      <p:sp>
        <p:nvSpPr>
          <p:cNvPr id="3" name="Content Placeholder 2"/>
          <p:cNvSpPr>
            <a:spLocks noGrp="1"/>
          </p:cNvSpPr>
          <p:nvPr>
            <p:ph idx="1"/>
          </p:nvPr>
        </p:nvSpPr>
        <p:spPr>
          <a:xfrm>
            <a:off x="150811" y="1898864"/>
            <a:ext cx="8534401" cy="4501935"/>
          </a:xfrm>
        </p:spPr>
        <p:txBody>
          <a:bodyPr>
            <a:noAutofit/>
          </a:bodyPr>
          <a:lstStyle/>
          <a:p>
            <a:r>
              <a:rPr lang="en-US" dirty="0"/>
              <a:t>Economic Problems</a:t>
            </a:r>
          </a:p>
          <a:p>
            <a:pPr lvl="1"/>
            <a:r>
              <a:rPr lang="en-US" dirty="0"/>
              <a:t>Tried to create more money to pay for high costs of Empire but ends up creating an </a:t>
            </a:r>
            <a:r>
              <a:rPr lang="en-US" b="1" dirty="0"/>
              <a:t>inflation</a:t>
            </a:r>
            <a:r>
              <a:rPr lang="en-US" dirty="0"/>
              <a:t> (money becomes devalued)</a:t>
            </a:r>
          </a:p>
          <a:p>
            <a:r>
              <a:rPr lang="en-US" dirty="0"/>
              <a:t>Tried to feed the poor</a:t>
            </a:r>
          </a:p>
          <a:p>
            <a:pPr lvl="1"/>
            <a:r>
              <a:rPr lang="en-US" dirty="0"/>
              <a:t>But with what money?</a:t>
            </a:r>
          </a:p>
          <a:p>
            <a:r>
              <a:rPr lang="en-US" dirty="0"/>
              <a:t>Land Inheritance Reform</a:t>
            </a:r>
          </a:p>
          <a:p>
            <a:pPr lvl="1"/>
            <a:r>
              <a:rPr lang="en-US" dirty="0"/>
              <a:t>Attempts at </a:t>
            </a:r>
            <a:r>
              <a:rPr lang="en-US" b="1" dirty="0"/>
              <a:t>redistribution of lands </a:t>
            </a:r>
            <a:r>
              <a:rPr lang="en-US" dirty="0"/>
              <a:t>marks Wang Mang as an enemy to the aristocratic land owners</a:t>
            </a:r>
          </a:p>
          <a:p>
            <a:r>
              <a:rPr lang="en-US" dirty="0"/>
              <a:t>Discontinued </a:t>
            </a:r>
            <a:r>
              <a:rPr lang="en-US" b="1" dirty="0"/>
              <a:t>tributes</a:t>
            </a:r>
            <a:r>
              <a:rPr lang="en-US" dirty="0"/>
              <a:t> to the invaders</a:t>
            </a:r>
          </a:p>
          <a:p>
            <a:pPr lvl="1"/>
            <a:r>
              <a:rPr lang="en-US" dirty="0"/>
              <a:t>Not sending </a:t>
            </a:r>
            <a:r>
              <a:rPr lang="en-US" u="sng" dirty="0"/>
              <a:t>gifts</a:t>
            </a:r>
            <a:r>
              <a:rPr lang="en-US" dirty="0"/>
              <a:t> to the </a:t>
            </a:r>
            <a:r>
              <a:rPr lang="en-US" dirty="0" err="1"/>
              <a:t>Xiongnu</a:t>
            </a:r>
            <a:r>
              <a:rPr lang="en-US" dirty="0"/>
              <a:t> and other tribes meant more attacks on the people (peasants)</a:t>
            </a:r>
          </a:p>
        </p:txBody>
      </p:sp>
      <p:pic>
        <p:nvPicPr>
          <p:cNvPr id="1026" name="Picture 2" descr="Image result for inflation">
            <a:extLst>
              <a:ext uri="{FF2B5EF4-FFF2-40B4-BE49-F238E27FC236}">
                <a16:creationId xmlns:a16="http://schemas.microsoft.com/office/drawing/2014/main" id="{CFCE3510-EEE0-4EF4-BCF4-5B7B9C8C0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827" y="2279542"/>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5258" r="5644" b="-2"/>
          <a:stretch/>
        </p:blipFill>
        <p:spPr>
          <a:xfrm>
            <a:off x="8789805" y="1489026"/>
            <a:ext cx="3134294" cy="3470109"/>
          </a:xfrm>
          <a:prstGeom prst="rect">
            <a:avLst/>
          </a:prstGeom>
        </p:spPr>
      </p:pic>
      <p:sp>
        <p:nvSpPr>
          <p:cNvPr id="5" name="TextBox 4"/>
          <p:cNvSpPr txBox="1"/>
          <p:nvPr/>
        </p:nvSpPr>
        <p:spPr>
          <a:xfrm>
            <a:off x="8685212" y="4959135"/>
            <a:ext cx="3343480" cy="1476301"/>
          </a:xfrm>
          <a:prstGeom prst="rect">
            <a:avLst/>
          </a:prstGeom>
          <a:noFill/>
        </p:spPr>
        <p:txBody>
          <a:bodyPr wrap="square" rtlCol="0">
            <a:spAutoFit/>
          </a:bodyPr>
          <a:lstStyle/>
          <a:p>
            <a:r>
              <a:rPr lang="en-US" sz="1799" dirty="0"/>
              <a:t>The flood of the Yellow River in 11CE led to the lost of homes and businesses but also deaths due to disaster and famine</a:t>
            </a:r>
          </a:p>
        </p:txBody>
      </p:sp>
    </p:spTree>
    <p:extLst>
      <p:ext uri="{BB962C8B-B14F-4D97-AF65-F5344CB8AC3E}">
        <p14:creationId xmlns:p14="http://schemas.microsoft.com/office/powerpoint/2010/main" val="35747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176F-091F-4987-90B1-EB7946CC010B}"/>
              </a:ext>
            </a:extLst>
          </p:cNvPr>
          <p:cNvSpPr>
            <a:spLocks noGrp="1"/>
          </p:cNvSpPr>
          <p:nvPr>
            <p:ph type="title"/>
          </p:nvPr>
        </p:nvSpPr>
        <p:spPr>
          <a:xfrm>
            <a:off x="1217614" y="274638"/>
            <a:ext cx="9753600" cy="1109791"/>
          </a:xfrm>
        </p:spPr>
        <p:txBody>
          <a:bodyPr/>
          <a:lstStyle/>
          <a:p>
            <a:r>
              <a:rPr lang="en-US" dirty="0"/>
              <a:t>End of Xin and the Eastern Han</a:t>
            </a:r>
          </a:p>
        </p:txBody>
      </p:sp>
      <p:sp>
        <p:nvSpPr>
          <p:cNvPr id="3" name="Content Placeholder 2">
            <a:extLst>
              <a:ext uri="{FF2B5EF4-FFF2-40B4-BE49-F238E27FC236}">
                <a16:creationId xmlns:a16="http://schemas.microsoft.com/office/drawing/2014/main" id="{1E4B8BE4-763E-4AFB-82E4-0C13CA78C7FE}"/>
              </a:ext>
            </a:extLst>
          </p:cNvPr>
          <p:cNvSpPr>
            <a:spLocks noGrp="1"/>
          </p:cNvSpPr>
          <p:nvPr>
            <p:ph idx="1"/>
          </p:nvPr>
        </p:nvSpPr>
        <p:spPr>
          <a:xfrm>
            <a:off x="2548731" y="1828800"/>
            <a:ext cx="9640096" cy="4754562"/>
          </a:xfrm>
        </p:spPr>
        <p:txBody>
          <a:bodyPr>
            <a:normAutofit/>
          </a:bodyPr>
          <a:lstStyle/>
          <a:p>
            <a:r>
              <a:rPr lang="en-US" sz="2800" dirty="0"/>
              <a:t>Rebellions arise all over China during the Xin Dynasty</a:t>
            </a:r>
          </a:p>
          <a:p>
            <a:pPr lvl="1"/>
            <a:r>
              <a:rPr lang="en-US" sz="2400" dirty="0"/>
              <a:t>In 23CE, Wang Mang is assassinated in </a:t>
            </a:r>
            <a:r>
              <a:rPr lang="en-US" sz="2400" dirty="0" err="1"/>
              <a:t>Weiyang</a:t>
            </a:r>
            <a:r>
              <a:rPr lang="en-US" sz="2400" dirty="0"/>
              <a:t> Palace</a:t>
            </a:r>
          </a:p>
          <a:p>
            <a:r>
              <a:rPr lang="en-US" sz="2800" dirty="0"/>
              <a:t>In </a:t>
            </a:r>
            <a:r>
              <a:rPr lang="en-US" sz="2800" b="1" dirty="0"/>
              <a:t>25CE</a:t>
            </a:r>
            <a:r>
              <a:rPr lang="en-US" sz="2800" dirty="0"/>
              <a:t>, the Han Dynasty was re-instituted under Emperor </a:t>
            </a:r>
            <a:r>
              <a:rPr lang="en-US" sz="2800" dirty="0" err="1"/>
              <a:t>Guangwu</a:t>
            </a:r>
            <a:r>
              <a:rPr lang="en-US" sz="2800" dirty="0"/>
              <a:t> (</a:t>
            </a:r>
            <a:r>
              <a:rPr lang="en-US" sz="2800" b="1" u="sng" dirty="0"/>
              <a:t>Eastern</a:t>
            </a:r>
            <a:r>
              <a:rPr lang="en-US" sz="2800" b="1" dirty="0"/>
              <a:t> Han</a:t>
            </a:r>
            <a:r>
              <a:rPr lang="en-US" sz="2800" dirty="0"/>
              <a:t>)</a:t>
            </a:r>
          </a:p>
          <a:p>
            <a:pPr lvl="1"/>
            <a:r>
              <a:rPr lang="en-US" sz="2400" dirty="0"/>
              <a:t>The capital was moved from </a:t>
            </a:r>
            <a:r>
              <a:rPr lang="en-US" sz="2400" dirty="0" err="1"/>
              <a:t>Chang’an</a:t>
            </a:r>
            <a:r>
              <a:rPr lang="en-US" sz="2400" dirty="0"/>
              <a:t> to Luoyang</a:t>
            </a:r>
          </a:p>
          <a:p>
            <a:r>
              <a:rPr lang="en-US" sz="2800" dirty="0"/>
              <a:t>Food(V)</a:t>
            </a:r>
          </a:p>
          <a:p>
            <a:pPr lvl="1"/>
            <a:r>
              <a:rPr lang="en-US" sz="2200" dirty="0"/>
              <a:t>It is said that the ‘</a:t>
            </a:r>
            <a:r>
              <a:rPr lang="en-US" sz="2200" dirty="0" err="1"/>
              <a:t>shaobing</a:t>
            </a:r>
            <a:r>
              <a:rPr lang="en-US" sz="2200" dirty="0"/>
              <a:t>’ was brought from military expansion of China towards Central Asia</a:t>
            </a:r>
          </a:p>
          <a:p>
            <a:pPr lvl="1"/>
            <a:r>
              <a:rPr lang="en-US" sz="2200" dirty="0"/>
              <a:t>The diet of the Han peoples consisted of wheat, rice, barley, millet, and beans</a:t>
            </a:r>
          </a:p>
          <a:p>
            <a:endParaRPr lang="en-US" dirty="0"/>
          </a:p>
        </p:txBody>
      </p:sp>
      <p:pic>
        <p:nvPicPr>
          <p:cNvPr id="4" name="Picture 3">
            <a:extLst>
              <a:ext uri="{FF2B5EF4-FFF2-40B4-BE49-F238E27FC236}">
                <a16:creationId xmlns:a16="http://schemas.microsoft.com/office/drawing/2014/main" id="{408C2FF7-7C13-46E4-8B86-E1A34AFDC422}"/>
              </a:ext>
            </a:extLst>
          </p:cNvPr>
          <p:cNvPicPr>
            <a:picLocks noChangeAspect="1"/>
          </p:cNvPicPr>
          <p:nvPr/>
        </p:nvPicPr>
        <p:blipFill>
          <a:blip r:embed="rId2"/>
          <a:stretch>
            <a:fillRect/>
          </a:stretch>
        </p:blipFill>
        <p:spPr>
          <a:xfrm>
            <a:off x="356392" y="3891978"/>
            <a:ext cx="2286000" cy="2009775"/>
          </a:xfrm>
          <a:prstGeom prst="rect">
            <a:avLst/>
          </a:prstGeom>
        </p:spPr>
      </p:pic>
      <p:pic>
        <p:nvPicPr>
          <p:cNvPr id="6" name="Picture 5">
            <a:extLst>
              <a:ext uri="{FF2B5EF4-FFF2-40B4-BE49-F238E27FC236}">
                <a16:creationId xmlns:a16="http://schemas.microsoft.com/office/drawing/2014/main" id="{59005C10-E35B-4D89-9C83-6BAAE4EC5548}"/>
              </a:ext>
            </a:extLst>
          </p:cNvPr>
          <p:cNvPicPr>
            <a:picLocks noChangeAspect="1"/>
          </p:cNvPicPr>
          <p:nvPr/>
        </p:nvPicPr>
        <p:blipFill>
          <a:blip r:embed="rId3"/>
          <a:stretch>
            <a:fillRect/>
          </a:stretch>
        </p:blipFill>
        <p:spPr>
          <a:xfrm>
            <a:off x="320672" y="1472470"/>
            <a:ext cx="2181226" cy="2181226"/>
          </a:xfrm>
          <a:prstGeom prst="rect">
            <a:avLst/>
          </a:prstGeom>
        </p:spPr>
      </p:pic>
      <p:pic>
        <p:nvPicPr>
          <p:cNvPr id="5" name="Picture 4">
            <a:extLst>
              <a:ext uri="{FF2B5EF4-FFF2-40B4-BE49-F238E27FC236}">
                <a16:creationId xmlns:a16="http://schemas.microsoft.com/office/drawing/2014/main" id="{6AD57389-5AD4-4CE7-92C5-69EFD333C113}"/>
              </a:ext>
            </a:extLst>
          </p:cNvPr>
          <p:cNvPicPr>
            <a:picLocks noChangeAspect="1"/>
          </p:cNvPicPr>
          <p:nvPr/>
        </p:nvPicPr>
        <p:blipFill>
          <a:blip r:embed="rId4"/>
          <a:stretch>
            <a:fillRect/>
          </a:stretch>
        </p:blipFill>
        <p:spPr>
          <a:xfrm>
            <a:off x="26987" y="1659067"/>
            <a:ext cx="2609850" cy="1752600"/>
          </a:xfrm>
          <a:prstGeom prst="rect">
            <a:avLst/>
          </a:prstGeom>
        </p:spPr>
      </p:pic>
      <p:pic>
        <p:nvPicPr>
          <p:cNvPr id="7" name="Picture 6">
            <a:extLst>
              <a:ext uri="{FF2B5EF4-FFF2-40B4-BE49-F238E27FC236}">
                <a16:creationId xmlns:a16="http://schemas.microsoft.com/office/drawing/2014/main" id="{C5A82867-41BC-43AA-BCCF-0B9A40AD0773}"/>
              </a:ext>
            </a:extLst>
          </p:cNvPr>
          <p:cNvPicPr>
            <a:picLocks noChangeAspect="1"/>
          </p:cNvPicPr>
          <p:nvPr/>
        </p:nvPicPr>
        <p:blipFill>
          <a:blip r:embed="rId5"/>
          <a:stretch>
            <a:fillRect/>
          </a:stretch>
        </p:blipFill>
        <p:spPr>
          <a:xfrm>
            <a:off x="512761" y="3760345"/>
            <a:ext cx="2000250" cy="2286000"/>
          </a:xfrm>
          <a:prstGeom prst="rect">
            <a:avLst/>
          </a:prstGeom>
        </p:spPr>
      </p:pic>
      <p:sp>
        <p:nvSpPr>
          <p:cNvPr id="8" name="TextBox 7">
            <a:extLst>
              <a:ext uri="{FF2B5EF4-FFF2-40B4-BE49-F238E27FC236}">
                <a16:creationId xmlns:a16="http://schemas.microsoft.com/office/drawing/2014/main" id="{1291F2F6-650B-4046-914A-4754DA1B0E07}"/>
              </a:ext>
            </a:extLst>
          </p:cNvPr>
          <p:cNvSpPr txBox="1"/>
          <p:nvPr/>
        </p:nvSpPr>
        <p:spPr>
          <a:xfrm>
            <a:off x="280192" y="6017770"/>
            <a:ext cx="2438400" cy="840230"/>
          </a:xfrm>
          <a:prstGeom prst="rect">
            <a:avLst/>
          </a:prstGeom>
          <a:noFill/>
        </p:spPr>
        <p:txBody>
          <a:bodyPr wrap="square" rtlCol="0">
            <a:spAutoFit/>
          </a:bodyPr>
          <a:lstStyle/>
          <a:p>
            <a:pPr algn="ctr">
              <a:lnSpc>
                <a:spcPct val="90000"/>
              </a:lnSpc>
            </a:pPr>
            <a:r>
              <a:rPr lang="en-US" dirty="0"/>
              <a:t>Middle-Eastern Pita bread for comparison</a:t>
            </a:r>
          </a:p>
        </p:txBody>
      </p:sp>
    </p:spTree>
    <p:extLst>
      <p:ext uri="{BB962C8B-B14F-4D97-AF65-F5344CB8AC3E}">
        <p14:creationId xmlns:p14="http://schemas.microsoft.com/office/powerpoint/2010/main" val="16408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0E7E-1428-4BD8-A806-1F36E66112F9}"/>
              </a:ext>
            </a:extLst>
          </p:cNvPr>
          <p:cNvSpPr>
            <a:spLocks noGrp="1"/>
          </p:cNvSpPr>
          <p:nvPr>
            <p:ph type="title"/>
          </p:nvPr>
        </p:nvSpPr>
        <p:spPr>
          <a:xfrm>
            <a:off x="6246812" y="274638"/>
            <a:ext cx="4724402" cy="1325562"/>
          </a:xfrm>
        </p:spPr>
        <p:txBody>
          <a:bodyPr/>
          <a:lstStyle/>
          <a:p>
            <a:r>
              <a:rPr lang="en-US" dirty="0"/>
              <a:t>End of the Eastern Han </a:t>
            </a:r>
          </a:p>
        </p:txBody>
      </p:sp>
      <p:sp>
        <p:nvSpPr>
          <p:cNvPr id="3" name="Content Placeholder 2">
            <a:extLst>
              <a:ext uri="{FF2B5EF4-FFF2-40B4-BE49-F238E27FC236}">
                <a16:creationId xmlns:a16="http://schemas.microsoft.com/office/drawing/2014/main" id="{D223EA58-517C-4F13-8743-0B9D5EC0FC78}"/>
              </a:ext>
            </a:extLst>
          </p:cNvPr>
          <p:cNvSpPr>
            <a:spLocks noGrp="1"/>
          </p:cNvSpPr>
          <p:nvPr>
            <p:ph idx="1"/>
          </p:nvPr>
        </p:nvSpPr>
        <p:spPr>
          <a:xfrm>
            <a:off x="6266638" y="1828800"/>
            <a:ext cx="5314174" cy="4343400"/>
          </a:xfrm>
        </p:spPr>
        <p:txBody>
          <a:bodyPr/>
          <a:lstStyle/>
          <a:p>
            <a:r>
              <a:rPr lang="en-US" sz="2800" dirty="0"/>
              <a:t>Unfortunately, the same economic problems will continue to persist which will lead to the end of the Han in 220 CE</a:t>
            </a:r>
          </a:p>
          <a:p>
            <a:pPr lvl="1"/>
            <a:r>
              <a:rPr lang="en-US" sz="2400" dirty="0"/>
              <a:t>China will be broken into the Three Kingdoms of Wei, Wu, and Shu</a:t>
            </a:r>
          </a:p>
          <a:p>
            <a:endParaRPr lang="en-US" dirty="0"/>
          </a:p>
        </p:txBody>
      </p:sp>
      <p:pic>
        <p:nvPicPr>
          <p:cNvPr id="4" name="Picture 3">
            <a:extLst>
              <a:ext uri="{FF2B5EF4-FFF2-40B4-BE49-F238E27FC236}">
                <a16:creationId xmlns:a16="http://schemas.microsoft.com/office/drawing/2014/main" id="{88F5F252-10E1-41AE-BE13-6CE5C8016CE6}"/>
              </a:ext>
            </a:extLst>
          </p:cNvPr>
          <p:cNvPicPr>
            <a:picLocks noChangeAspect="1"/>
          </p:cNvPicPr>
          <p:nvPr/>
        </p:nvPicPr>
        <p:blipFill>
          <a:blip r:embed="rId2"/>
          <a:stretch>
            <a:fillRect/>
          </a:stretch>
        </p:blipFill>
        <p:spPr>
          <a:xfrm>
            <a:off x="711918" y="645106"/>
            <a:ext cx="5314174" cy="5247747"/>
          </a:xfrm>
          <a:prstGeom prst="rect">
            <a:avLst/>
          </a:prstGeom>
        </p:spPr>
      </p:pic>
    </p:spTree>
    <p:extLst>
      <p:ext uri="{BB962C8B-B14F-4D97-AF65-F5344CB8AC3E}">
        <p14:creationId xmlns:p14="http://schemas.microsoft.com/office/powerpoint/2010/main" val="321519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9DBB-C18C-4471-A741-BAED3C03F52F}"/>
              </a:ext>
            </a:extLst>
          </p:cNvPr>
          <p:cNvSpPr>
            <a:spLocks noGrp="1"/>
          </p:cNvSpPr>
          <p:nvPr>
            <p:ph type="title"/>
          </p:nvPr>
        </p:nvSpPr>
        <p:spPr>
          <a:xfrm>
            <a:off x="379412" y="274638"/>
            <a:ext cx="3048000" cy="1477962"/>
          </a:xfrm>
        </p:spPr>
        <p:txBody>
          <a:bodyPr/>
          <a:lstStyle/>
          <a:p>
            <a:r>
              <a:rPr lang="en-US" dirty="0"/>
              <a:t>Timeline!</a:t>
            </a:r>
          </a:p>
        </p:txBody>
      </p:sp>
      <p:graphicFrame>
        <p:nvGraphicFramePr>
          <p:cNvPr id="4" name="Content Placeholder 3">
            <a:extLst>
              <a:ext uri="{FF2B5EF4-FFF2-40B4-BE49-F238E27FC236}">
                <a16:creationId xmlns:a16="http://schemas.microsoft.com/office/drawing/2014/main" id="{5E857903-9727-467B-9076-62271F008039}"/>
              </a:ext>
            </a:extLst>
          </p:cNvPr>
          <p:cNvGraphicFramePr>
            <a:graphicFrameLocks noGrp="1"/>
          </p:cNvGraphicFramePr>
          <p:nvPr>
            <p:ph idx="1"/>
            <p:extLst>
              <p:ext uri="{D42A27DB-BD31-4B8C-83A1-F6EECF244321}">
                <p14:modId xmlns:p14="http://schemas.microsoft.com/office/powerpoint/2010/main" val="454720953"/>
              </p:ext>
            </p:extLst>
          </p:nvPr>
        </p:nvGraphicFramePr>
        <p:xfrm>
          <a:off x="379412" y="2028964"/>
          <a:ext cx="11506200" cy="4535349"/>
        </p:xfrm>
        <a:graphic>
          <a:graphicData uri="http://schemas.openxmlformats.org/drawingml/2006/table">
            <a:tbl>
              <a:tblPr bandRow="1">
                <a:tableStyleId>{073A0DAA-6AF3-43AB-8588-CEC1D06C72B9}</a:tableStyleId>
              </a:tblPr>
              <a:tblGrid>
                <a:gridCol w="1917700">
                  <a:extLst>
                    <a:ext uri="{9D8B030D-6E8A-4147-A177-3AD203B41FA5}">
                      <a16:colId xmlns:a16="http://schemas.microsoft.com/office/drawing/2014/main" val="1304060076"/>
                    </a:ext>
                  </a:extLst>
                </a:gridCol>
                <a:gridCol w="1917700">
                  <a:extLst>
                    <a:ext uri="{9D8B030D-6E8A-4147-A177-3AD203B41FA5}">
                      <a16:colId xmlns:a16="http://schemas.microsoft.com/office/drawing/2014/main" val="4188189461"/>
                    </a:ext>
                  </a:extLst>
                </a:gridCol>
                <a:gridCol w="1917700">
                  <a:extLst>
                    <a:ext uri="{9D8B030D-6E8A-4147-A177-3AD203B41FA5}">
                      <a16:colId xmlns:a16="http://schemas.microsoft.com/office/drawing/2014/main" val="74536371"/>
                    </a:ext>
                  </a:extLst>
                </a:gridCol>
                <a:gridCol w="1917700">
                  <a:extLst>
                    <a:ext uri="{9D8B030D-6E8A-4147-A177-3AD203B41FA5}">
                      <a16:colId xmlns:a16="http://schemas.microsoft.com/office/drawing/2014/main" val="896777936"/>
                    </a:ext>
                  </a:extLst>
                </a:gridCol>
                <a:gridCol w="1917700">
                  <a:extLst>
                    <a:ext uri="{9D8B030D-6E8A-4147-A177-3AD203B41FA5}">
                      <a16:colId xmlns:a16="http://schemas.microsoft.com/office/drawing/2014/main" val="1108085998"/>
                    </a:ext>
                  </a:extLst>
                </a:gridCol>
                <a:gridCol w="1917700">
                  <a:extLst>
                    <a:ext uri="{9D8B030D-6E8A-4147-A177-3AD203B41FA5}">
                      <a16:colId xmlns:a16="http://schemas.microsoft.com/office/drawing/2014/main" val="2514007478"/>
                    </a:ext>
                  </a:extLst>
                </a:gridCol>
              </a:tblGrid>
              <a:tr h="15117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Establishment of the Han Dynasty (Eastern)</a:t>
                      </a:r>
                    </a:p>
                  </a:txBody>
                  <a:tcPr anchor="ctr"/>
                </a:tc>
                <a:tc>
                  <a:txBody>
                    <a:bodyPr/>
                    <a:lstStyle/>
                    <a:p>
                      <a:pPr algn="ctr"/>
                      <a:r>
                        <a:rPr lang="en-US" sz="2000" dirty="0"/>
                        <a:t>Death of Julius Caesar</a:t>
                      </a:r>
                    </a:p>
                  </a:txBody>
                  <a:tcPr anchor="ctr"/>
                </a:tc>
                <a:tc>
                  <a:txBody>
                    <a:bodyPr/>
                    <a:lstStyle/>
                    <a:p>
                      <a:pPr algn="ctr"/>
                      <a:r>
                        <a:rPr lang="en-US" sz="2000" dirty="0"/>
                        <a:t>Cai </a:t>
                      </a:r>
                      <a:r>
                        <a:rPr lang="en-US" sz="2000" dirty="0" err="1"/>
                        <a:t>Lun</a:t>
                      </a:r>
                      <a:r>
                        <a:rPr lang="en-US" sz="2000" dirty="0"/>
                        <a:t> Invents Paper</a:t>
                      </a:r>
                    </a:p>
                  </a:txBody>
                  <a:tcPr anchor="ctr"/>
                </a:tc>
                <a:tc>
                  <a:txBody>
                    <a:bodyPr/>
                    <a:lstStyle/>
                    <a:p>
                      <a:pPr algn="ctr"/>
                      <a:r>
                        <a:rPr lang="en-US" sz="2000" dirty="0"/>
                        <a:t>Battle of </a:t>
                      </a:r>
                      <a:r>
                        <a:rPr lang="en-US" sz="2000" dirty="0" err="1"/>
                        <a:t>Gaixia</a:t>
                      </a:r>
                      <a:endParaRPr lang="en-US" sz="2000" dirty="0"/>
                    </a:p>
                  </a:txBody>
                  <a:tcPr anchor="ctr"/>
                </a:tc>
                <a:tc>
                  <a:txBody>
                    <a:bodyPr/>
                    <a:lstStyle/>
                    <a:p>
                      <a:pPr algn="ctr"/>
                      <a:r>
                        <a:rPr lang="en-US" sz="2000" dirty="0"/>
                        <a:t>Qin Dynasty Established</a:t>
                      </a:r>
                    </a:p>
                  </a:txBody>
                  <a:tcPr anchor="ctr"/>
                </a:tc>
                <a:tc>
                  <a:txBody>
                    <a:bodyPr/>
                    <a:lstStyle/>
                    <a:p>
                      <a:pPr algn="ctr"/>
                      <a:r>
                        <a:rPr lang="en-US" sz="2000" dirty="0"/>
                        <a:t>Establishment of the Roman Republic</a:t>
                      </a:r>
                    </a:p>
                  </a:txBody>
                  <a:tcPr anchor="ctr"/>
                </a:tc>
                <a:extLst>
                  <a:ext uri="{0D108BD9-81ED-4DB2-BD59-A6C34878D82A}">
                    <a16:rowId xmlns:a16="http://schemas.microsoft.com/office/drawing/2014/main" val="2100358537"/>
                  </a:ext>
                </a:extLst>
              </a:tr>
              <a:tr h="15117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Death of Tiberius Gracchi</a:t>
                      </a:r>
                    </a:p>
                  </a:txBody>
                  <a:tcPr anchor="ctr"/>
                </a:tc>
                <a:tc>
                  <a:txBody>
                    <a:bodyPr/>
                    <a:lstStyle/>
                    <a:p>
                      <a:pPr algn="ctr"/>
                      <a:r>
                        <a:rPr lang="en-US" sz="2000" dirty="0"/>
                        <a:t>Zhang Qian Returns to </a:t>
                      </a:r>
                      <a:r>
                        <a:rPr lang="en-US" sz="2000" dirty="0" err="1"/>
                        <a:t>Chang’an</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Battle of Red Cliffs</a:t>
                      </a:r>
                    </a:p>
                  </a:txBody>
                  <a:tcPr anchor="ctr"/>
                </a:tc>
                <a:tc>
                  <a:txBody>
                    <a:bodyPr/>
                    <a:lstStyle/>
                    <a:p>
                      <a:pPr algn="ctr"/>
                      <a:r>
                        <a:rPr lang="en-US" sz="2000" dirty="0"/>
                        <a:t>Colosseum Completed</a:t>
                      </a:r>
                    </a:p>
                  </a:txBody>
                  <a:tcPr anchor="ctr"/>
                </a:tc>
                <a:tc>
                  <a:txBody>
                    <a:bodyPr/>
                    <a:lstStyle/>
                    <a:p>
                      <a:pPr algn="ctr"/>
                      <a:r>
                        <a:rPr lang="en-US" sz="2000" dirty="0"/>
                        <a:t>Establishment of the Roman Empire</a:t>
                      </a:r>
                    </a:p>
                  </a:txBody>
                  <a:tcPr anchor="ctr"/>
                </a:tc>
                <a:tc>
                  <a:txBody>
                    <a:bodyPr/>
                    <a:lstStyle/>
                    <a:p>
                      <a:pPr algn="ctr"/>
                      <a:r>
                        <a:rPr lang="en-US" sz="2000" dirty="0"/>
                        <a:t>End of the Punic Wars</a:t>
                      </a:r>
                    </a:p>
                  </a:txBody>
                  <a:tcPr anchor="ctr"/>
                </a:tc>
                <a:extLst>
                  <a:ext uri="{0D108BD9-81ED-4DB2-BD59-A6C34878D82A}">
                    <a16:rowId xmlns:a16="http://schemas.microsoft.com/office/drawing/2014/main" val="2002542608"/>
                  </a:ext>
                </a:extLst>
              </a:tr>
              <a:tr h="1511783">
                <a:tc>
                  <a:txBody>
                    <a:bodyPr/>
                    <a:lstStyle/>
                    <a:p>
                      <a:pPr algn="ctr"/>
                      <a:r>
                        <a:rPr lang="en-US" sz="2000" dirty="0"/>
                        <a:t>The Roman Empire Divided into Two</a:t>
                      </a:r>
                    </a:p>
                  </a:txBody>
                  <a:tcPr anchor="ctr"/>
                </a:tc>
                <a:tc>
                  <a:txBody>
                    <a:bodyPr/>
                    <a:lstStyle/>
                    <a:p>
                      <a:pPr algn="ctr"/>
                      <a:r>
                        <a:rPr lang="en-US" sz="2000" dirty="0"/>
                        <a:t>Fall of the (Western) Roman Empire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t>Sima</a:t>
                      </a:r>
                      <a:r>
                        <a:rPr lang="en-US" sz="2000" dirty="0"/>
                        <a:t> Qian Writes the </a:t>
                      </a:r>
                      <a:r>
                        <a:rPr lang="en-US" sz="2000" dirty="0" err="1"/>
                        <a:t>Shiji</a:t>
                      </a:r>
                      <a:endParaRPr lang="en-US" sz="2000" dirty="0"/>
                    </a:p>
                    <a:p>
                      <a:pPr algn="ctr"/>
                      <a:endParaRPr lang="en-US" sz="2000" dirty="0"/>
                    </a:p>
                  </a:txBody>
                  <a:tcPr anchor="ctr"/>
                </a:tc>
                <a:tc>
                  <a:txBody>
                    <a:bodyPr/>
                    <a:lstStyle/>
                    <a:p>
                      <a:pPr algn="ctr"/>
                      <a:r>
                        <a:rPr lang="en-US" sz="2000" dirty="0"/>
                        <a:t>Fall of the  (Eastern) Han Dynasty</a:t>
                      </a:r>
                    </a:p>
                  </a:txBody>
                  <a:tcPr anchor="ctr"/>
                </a:tc>
                <a:tc>
                  <a:txBody>
                    <a:bodyPr/>
                    <a:lstStyle/>
                    <a:p>
                      <a:pPr algn="ctr"/>
                      <a:r>
                        <a:rPr lang="en-US" sz="2000" dirty="0"/>
                        <a:t>Law of the Twelve Tables Completed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Wang Mang Establishes Xin Dynasty</a:t>
                      </a:r>
                    </a:p>
                  </a:txBody>
                  <a:tcPr anchor="ctr"/>
                </a:tc>
                <a:extLst>
                  <a:ext uri="{0D108BD9-81ED-4DB2-BD59-A6C34878D82A}">
                    <a16:rowId xmlns:a16="http://schemas.microsoft.com/office/drawing/2014/main" val="1174970680"/>
                  </a:ext>
                </a:extLst>
              </a:tr>
            </a:tbl>
          </a:graphicData>
        </a:graphic>
      </p:graphicFrame>
      <p:sp>
        <p:nvSpPr>
          <p:cNvPr id="5" name="TextBox 4">
            <a:extLst>
              <a:ext uri="{FF2B5EF4-FFF2-40B4-BE49-F238E27FC236}">
                <a16:creationId xmlns:a16="http://schemas.microsoft.com/office/drawing/2014/main" id="{8FDC598B-3778-4031-8A5A-D75524FDB07B}"/>
              </a:ext>
            </a:extLst>
          </p:cNvPr>
          <p:cNvSpPr txBox="1"/>
          <p:nvPr/>
        </p:nvSpPr>
        <p:spPr>
          <a:xfrm>
            <a:off x="4536896" y="339234"/>
            <a:ext cx="7374526" cy="1421928"/>
          </a:xfrm>
          <a:prstGeom prst="rect">
            <a:avLst/>
          </a:prstGeom>
          <a:noFill/>
        </p:spPr>
        <p:txBody>
          <a:bodyPr wrap="square" rtlCol="0">
            <a:spAutoFit/>
          </a:bodyPr>
          <a:lstStyle/>
          <a:p>
            <a:pPr>
              <a:lnSpc>
                <a:spcPct val="90000"/>
              </a:lnSpc>
            </a:pPr>
            <a:r>
              <a:rPr lang="en-US" sz="2400" dirty="0"/>
              <a:t>You’ll be given an event. Do the following:</a:t>
            </a:r>
          </a:p>
          <a:p>
            <a:pPr marL="342900" indent="-342900">
              <a:lnSpc>
                <a:spcPct val="90000"/>
              </a:lnSpc>
              <a:buFontTx/>
              <a:buChar char="-"/>
            </a:pPr>
            <a:r>
              <a:rPr lang="en-US" sz="2400" dirty="0"/>
              <a:t>Find the </a:t>
            </a:r>
            <a:r>
              <a:rPr lang="en-US" sz="2400" b="1" dirty="0"/>
              <a:t>year</a:t>
            </a:r>
            <a:r>
              <a:rPr lang="en-US" sz="2400" dirty="0"/>
              <a:t> the event happened</a:t>
            </a:r>
          </a:p>
          <a:p>
            <a:pPr marL="342900" indent="-342900">
              <a:lnSpc>
                <a:spcPct val="90000"/>
              </a:lnSpc>
              <a:buFontTx/>
              <a:buChar char="-"/>
            </a:pPr>
            <a:r>
              <a:rPr lang="en-US" sz="2400" dirty="0"/>
              <a:t>Determine if it’s a </a:t>
            </a:r>
            <a:r>
              <a:rPr lang="en-US" sz="2400" b="1" dirty="0"/>
              <a:t>Roman</a:t>
            </a:r>
            <a:r>
              <a:rPr lang="en-US" sz="2400" dirty="0"/>
              <a:t> or </a:t>
            </a:r>
            <a:r>
              <a:rPr lang="en-US" sz="2400" b="1" dirty="0"/>
              <a:t>Han Chinese</a:t>
            </a:r>
          </a:p>
          <a:p>
            <a:pPr marL="342900" indent="-342900">
              <a:lnSpc>
                <a:spcPct val="90000"/>
              </a:lnSpc>
              <a:buFontTx/>
              <a:buChar char="-"/>
            </a:pPr>
            <a:r>
              <a:rPr lang="en-US" sz="2400" dirty="0"/>
              <a:t>Write a </a:t>
            </a:r>
            <a:r>
              <a:rPr lang="en-US" sz="2400" b="1" dirty="0"/>
              <a:t>one-sentence summary </a:t>
            </a:r>
            <a:r>
              <a:rPr lang="en-US" sz="2400" dirty="0"/>
              <a:t>of this event</a:t>
            </a:r>
          </a:p>
        </p:txBody>
      </p:sp>
    </p:spTree>
    <p:extLst>
      <p:ext uri="{BB962C8B-B14F-4D97-AF65-F5344CB8AC3E}">
        <p14:creationId xmlns:p14="http://schemas.microsoft.com/office/powerpoint/2010/main" val="62058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40D5-6FF5-45A7-9429-9396E4063D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A2133F-ABD3-4072-8359-DBE8DE04E5E8}"/>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C669E34A-7094-414D-86E9-CA76F9D26779}"/>
              </a:ext>
            </a:extLst>
          </p:cNvPr>
          <p:cNvGraphicFramePr>
            <a:graphicFrameLocks/>
          </p:cNvGraphicFramePr>
          <p:nvPr>
            <p:extLst>
              <p:ext uri="{D42A27DB-BD31-4B8C-83A1-F6EECF244321}">
                <p14:modId xmlns:p14="http://schemas.microsoft.com/office/powerpoint/2010/main" val="34422836"/>
              </p:ext>
            </p:extLst>
          </p:nvPr>
        </p:nvGraphicFramePr>
        <p:xfrm>
          <a:off x="227012" y="274638"/>
          <a:ext cx="11734800" cy="6289674"/>
        </p:xfrm>
        <a:graphic>
          <a:graphicData uri="http://schemas.openxmlformats.org/drawingml/2006/table">
            <a:tbl>
              <a:tblPr bandRow="1">
                <a:tableStyleId>{073A0DAA-6AF3-43AB-8588-CEC1D06C72B9}</a:tableStyleId>
              </a:tblPr>
              <a:tblGrid>
                <a:gridCol w="1955800">
                  <a:extLst>
                    <a:ext uri="{9D8B030D-6E8A-4147-A177-3AD203B41FA5}">
                      <a16:colId xmlns:a16="http://schemas.microsoft.com/office/drawing/2014/main" val="1304060076"/>
                    </a:ext>
                  </a:extLst>
                </a:gridCol>
                <a:gridCol w="1955800">
                  <a:extLst>
                    <a:ext uri="{9D8B030D-6E8A-4147-A177-3AD203B41FA5}">
                      <a16:colId xmlns:a16="http://schemas.microsoft.com/office/drawing/2014/main" val="4188189461"/>
                    </a:ext>
                  </a:extLst>
                </a:gridCol>
                <a:gridCol w="1955800">
                  <a:extLst>
                    <a:ext uri="{9D8B030D-6E8A-4147-A177-3AD203B41FA5}">
                      <a16:colId xmlns:a16="http://schemas.microsoft.com/office/drawing/2014/main" val="74536371"/>
                    </a:ext>
                  </a:extLst>
                </a:gridCol>
                <a:gridCol w="1955800">
                  <a:extLst>
                    <a:ext uri="{9D8B030D-6E8A-4147-A177-3AD203B41FA5}">
                      <a16:colId xmlns:a16="http://schemas.microsoft.com/office/drawing/2014/main" val="896777936"/>
                    </a:ext>
                  </a:extLst>
                </a:gridCol>
                <a:gridCol w="1955800">
                  <a:extLst>
                    <a:ext uri="{9D8B030D-6E8A-4147-A177-3AD203B41FA5}">
                      <a16:colId xmlns:a16="http://schemas.microsoft.com/office/drawing/2014/main" val="1108085998"/>
                    </a:ext>
                  </a:extLst>
                </a:gridCol>
                <a:gridCol w="1955800">
                  <a:extLst>
                    <a:ext uri="{9D8B030D-6E8A-4147-A177-3AD203B41FA5}">
                      <a16:colId xmlns:a16="http://schemas.microsoft.com/office/drawing/2014/main" val="2514007478"/>
                    </a:ext>
                  </a:extLst>
                </a:gridCol>
              </a:tblGrid>
              <a:tr h="2096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Establishment of the Han Dynasty (Eastern)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algn="ctr"/>
                      <a:r>
                        <a:rPr lang="en-US" sz="2000" dirty="0"/>
                        <a:t>Death of Julius Caesar</a:t>
                      </a:r>
                    </a:p>
                    <a:p>
                      <a:pPr algn="ctr"/>
                      <a:endParaRPr lang="en-US" sz="2000" dirty="0"/>
                    </a:p>
                    <a:p>
                      <a:pPr algn="ctr"/>
                      <a:endParaRPr lang="en-US" sz="2000" dirty="0"/>
                    </a:p>
                    <a:p>
                      <a:pPr algn="ctr"/>
                      <a:endParaRPr lang="en-US" sz="2000" dirty="0"/>
                    </a:p>
                    <a:p>
                      <a:pPr algn="ctr"/>
                      <a:endParaRPr lang="en-US" sz="2000" dirty="0"/>
                    </a:p>
                  </a:txBody>
                  <a:tcPr anchor="ctr"/>
                </a:tc>
                <a:tc>
                  <a:txBody>
                    <a:bodyPr/>
                    <a:lstStyle/>
                    <a:p>
                      <a:pPr algn="ctr"/>
                      <a:r>
                        <a:rPr lang="en-US" sz="2000" dirty="0"/>
                        <a:t>Cai </a:t>
                      </a:r>
                      <a:r>
                        <a:rPr lang="en-US" sz="2000" dirty="0" err="1"/>
                        <a:t>Lun</a:t>
                      </a:r>
                      <a:r>
                        <a:rPr lang="en-US" sz="2000" dirty="0"/>
                        <a:t> Invents Paper</a:t>
                      </a:r>
                    </a:p>
                    <a:p>
                      <a:pPr algn="ctr"/>
                      <a:endParaRPr lang="en-US" sz="2000" dirty="0"/>
                    </a:p>
                    <a:p>
                      <a:pPr algn="ctr"/>
                      <a:endParaRPr lang="en-US" sz="2000" dirty="0"/>
                    </a:p>
                    <a:p>
                      <a:pPr algn="ctr"/>
                      <a:endParaRPr lang="en-US" sz="2000" dirty="0"/>
                    </a:p>
                    <a:p>
                      <a:pPr algn="ctr"/>
                      <a:endParaRPr lang="en-US" sz="2000" dirty="0"/>
                    </a:p>
                  </a:txBody>
                  <a:tcPr anchor="ctr"/>
                </a:tc>
                <a:tc>
                  <a:txBody>
                    <a:bodyPr/>
                    <a:lstStyle/>
                    <a:p>
                      <a:pPr algn="ctr"/>
                      <a:r>
                        <a:rPr lang="en-US" sz="2000" dirty="0"/>
                        <a:t>Battle of </a:t>
                      </a:r>
                      <a:r>
                        <a:rPr lang="en-US" sz="2000" dirty="0" err="1"/>
                        <a:t>Gaixia</a:t>
                      </a:r>
                      <a:endParaRPr lang="en-US" sz="2000" dirty="0"/>
                    </a:p>
                    <a:p>
                      <a:pPr algn="ctr"/>
                      <a:endParaRPr lang="en-US" sz="2000" dirty="0"/>
                    </a:p>
                    <a:p>
                      <a:pPr algn="ctr"/>
                      <a:endParaRPr lang="en-US" sz="2000" dirty="0"/>
                    </a:p>
                    <a:p>
                      <a:pPr algn="ctr"/>
                      <a:endParaRPr lang="en-US" sz="2000" dirty="0"/>
                    </a:p>
                    <a:p>
                      <a:pPr algn="ctr"/>
                      <a:endParaRPr lang="en-US" sz="2000" dirty="0"/>
                    </a:p>
                  </a:txBody>
                  <a:tcPr anchor="ctr"/>
                </a:tc>
                <a:tc>
                  <a:txBody>
                    <a:bodyPr/>
                    <a:lstStyle/>
                    <a:p>
                      <a:pPr algn="ctr"/>
                      <a:r>
                        <a:rPr lang="en-US" sz="2000" dirty="0"/>
                        <a:t>Qin Dynasty Established</a:t>
                      </a:r>
                    </a:p>
                    <a:p>
                      <a:pPr algn="ctr"/>
                      <a:endParaRPr lang="en-US" sz="2000" dirty="0"/>
                    </a:p>
                    <a:p>
                      <a:pPr algn="ctr"/>
                      <a:endParaRPr lang="en-US" sz="2000" dirty="0"/>
                    </a:p>
                    <a:p>
                      <a:pPr algn="ctr"/>
                      <a:endParaRPr lang="en-US" sz="2000" dirty="0"/>
                    </a:p>
                    <a:p>
                      <a:pPr algn="ctr"/>
                      <a:endParaRPr lang="en-US" sz="2000" dirty="0"/>
                    </a:p>
                  </a:txBody>
                  <a:tcPr anchor="ctr"/>
                </a:tc>
                <a:tc>
                  <a:txBody>
                    <a:bodyPr/>
                    <a:lstStyle/>
                    <a:p>
                      <a:pPr algn="ctr"/>
                      <a:r>
                        <a:rPr lang="en-US" sz="2000" dirty="0"/>
                        <a:t>Establishment of the Roman Republic</a:t>
                      </a:r>
                    </a:p>
                    <a:p>
                      <a:pPr algn="ctr"/>
                      <a:endParaRPr lang="en-US" sz="2000" dirty="0"/>
                    </a:p>
                    <a:p>
                      <a:pPr algn="ctr"/>
                      <a:endParaRPr lang="en-US" sz="2000" dirty="0"/>
                    </a:p>
                    <a:p>
                      <a:pPr algn="ctr"/>
                      <a:endParaRPr lang="en-US" sz="2000" dirty="0"/>
                    </a:p>
                  </a:txBody>
                  <a:tcPr anchor="ctr"/>
                </a:tc>
                <a:extLst>
                  <a:ext uri="{0D108BD9-81ED-4DB2-BD59-A6C34878D82A}">
                    <a16:rowId xmlns:a16="http://schemas.microsoft.com/office/drawing/2014/main" val="2100358537"/>
                  </a:ext>
                </a:extLst>
              </a:tr>
              <a:tr h="2096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Death of Tiberius Gracchi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algn="ctr"/>
                      <a:r>
                        <a:rPr lang="en-US" sz="2000" dirty="0"/>
                        <a:t>Zhang Qian Returns to </a:t>
                      </a:r>
                      <a:r>
                        <a:rPr lang="en-US" sz="2000" dirty="0" err="1"/>
                        <a:t>Chang’an</a:t>
                      </a:r>
                      <a:endParaRPr lang="en-US" sz="2000" dirty="0"/>
                    </a:p>
                    <a:p>
                      <a:pPr algn="ctr"/>
                      <a:endParaRPr lang="en-US" sz="2000" dirty="0"/>
                    </a:p>
                    <a:p>
                      <a:pPr algn="ctr"/>
                      <a:endParaRPr lang="en-US" sz="2000" dirty="0"/>
                    </a:p>
                    <a:p>
                      <a:pPr algn="ct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Battle of Red Cliffs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algn="ctr"/>
                      <a:r>
                        <a:rPr lang="en-US" sz="2000" dirty="0"/>
                        <a:t>Colosseum Completed</a:t>
                      </a:r>
                    </a:p>
                    <a:p>
                      <a:pPr algn="ctr"/>
                      <a:endParaRPr lang="en-US" sz="2000" dirty="0"/>
                    </a:p>
                    <a:p>
                      <a:pPr algn="ctr"/>
                      <a:endParaRPr lang="en-US" sz="2000" dirty="0"/>
                    </a:p>
                    <a:p>
                      <a:pPr algn="ctr"/>
                      <a:endParaRPr lang="en-US" sz="2000" dirty="0"/>
                    </a:p>
                    <a:p>
                      <a:pPr algn="ctr"/>
                      <a:endParaRPr lang="en-US" sz="2000" dirty="0"/>
                    </a:p>
                  </a:txBody>
                  <a:tcPr anchor="ctr"/>
                </a:tc>
                <a:tc>
                  <a:txBody>
                    <a:bodyPr/>
                    <a:lstStyle/>
                    <a:p>
                      <a:pPr algn="ctr"/>
                      <a:r>
                        <a:rPr lang="en-US" sz="2000" dirty="0"/>
                        <a:t>Establishment of the Roman Empire</a:t>
                      </a:r>
                    </a:p>
                    <a:p>
                      <a:pPr algn="ctr"/>
                      <a:endParaRPr lang="en-US" sz="2000" dirty="0"/>
                    </a:p>
                    <a:p>
                      <a:pPr algn="ctr"/>
                      <a:endParaRPr lang="en-US" sz="2000" dirty="0"/>
                    </a:p>
                    <a:p>
                      <a:pPr algn="ctr"/>
                      <a:endParaRPr lang="en-US" sz="2000" dirty="0"/>
                    </a:p>
                  </a:txBody>
                  <a:tcPr anchor="ctr"/>
                </a:tc>
                <a:tc>
                  <a:txBody>
                    <a:bodyPr/>
                    <a:lstStyle/>
                    <a:p>
                      <a:pPr algn="ctr"/>
                      <a:r>
                        <a:rPr lang="en-US" sz="2000" dirty="0"/>
                        <a:t>End of the Punic Wars</a:t>
                      </a:r>
                    </a:p>
                    <a:p>
                      <a:pPr algn="ctr"/>
                      <a:endParaRPr lang="en-US" sz="2000" dirty="0"/>
                    </a:p>
                    <a:p>
                      <a:pPr algn="ctr"/>
                      <a:endParaRPr lang="en-US" sz="2000" dirty="0"/>
                    </a:p>
                    <a:p>
                      <a:pPr algn="ctr"/>
                      <a:endParaRPr lang="en-US" sz="2000" dirty="0"/>
                    </a:p>
                    <a:p>
                      <a:pPr algn="ctr"/>
                      <a:endParaRPr lang="en-US" sz="2000" dirty="0"/>
                    </a:p>
                  </a:txBody>
                  <a:tcPr anchor="ctr"/>
                </a:tc>
                <a:extLst>
                  <a:ext uri="{0D108BD9-81ED-4DB2-BD59-A6C34878D82A}">
                    <a16:rowId xmlns:a16="http://schemas.microsoft.com/office/drawing/2014/main" val="2002542608"/>
                  </a:ext>
                </a:extLst>
              </a:tr>
              <a:tr h="2096558">
                <a:tc>
                  <a:txBody>
                    <a:bodyPr/>
                    <a:lstStyle/>
                    <a:p>
                      <a:pPr algn="ctr"/>
                      <a:r>
                        <a:rPr lang="en-US" sz="2000" dirty="0"/>
                        <a:t>The Roman Empire Divided into Two</a:t>
                      </a:r>
                    </a:p>
                    <a:p>
                      <a:pPr algn="ctr"/>
                      <a:endParaRPr lang="en-US" sz="2000" dirty="0"/>
                    </a:p>
                    <a:p>
                      <a:pPr algn="ctr"/>
                      <a:endParaRPr lang="en-US" sz="2000" dirty="0"/>
                    </a:p>
                  </a:txBody>
                  <a:tcPr anchor="ctr"/>
                </a:tc>
                <a:tc>
                  <a:txBody>
                    <a:bodyPr/>
                    <a:lstStyle/>
                    <a:p>
                      <a:pPr algn="ctr"/>
                      <a:r>
                        <a:rPr lang="en-US" sz="2000" dirty="0"/>
                        <a:t>Fall of the (Western) Roman Empire</a:t>
                      </a:r>
                    </a:p>
                    <a:p>
                      <a:pPr algn="ctr"/>
                      <a:endParaRPr lang="en-US" sz="2000" dirty="0"/>
                    </a:p>
                    <a:p>
                      <a:pPr algn="ct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t>Sima</a:t>
                      </a:r>
                      <a:r>
                        <a:rPr lang="en-US" sz="2000" dirty="0"/>
                        <a:t> Qian Writes the </a:t>
                      </a:r>
                      <a:r>
                        <a:rPr lang="en-US" sz="2000" dirty="0" err="1"/>
                        <a:t>Shiji</a:t>
                      </a: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algn="ctr"/>
                      <a:endParaRPr lang="en-US" sz="2000" dirty="0"/>
                    </a:p>
                  </a:txBody>
                  <a:tcPr anchor="ctr"/>
                </a:tc>
                <a:tc>
                  <a:txBody>
                    <a:bodyPr/>
                    <a:lstStyle/>
                    <a:p>
                      <a:pPr algn="ctr"/>
                      <a:r>
                        <a:rPr lang="en-US" sz="2000" dirty="0"/>
                        <a:t>Fall of the  (Eastern) Han Dynasty</a:t>
                      </a:r>
                    </a:p>
                    <a:p>
                      <a:pPr algn="ctr"/>
                      <a:endParaRPr lang="en-US" sz="2000" dirty="0"/>
                    </a:p>
                    <a:p>
                      <a:pPr algn="ctr"/>
                      <a:endParaRPr lang="en-US" sz="2000" dirty="0"/>
                    </a:p>
                    <a:p>
                      <a:pPr algn="ctr"/>
                      <a:endParaRPr lang="en-US" sz="2000" dirty="0"/>
                    </a:p>
                  </a:txBody>
                  <a:tcPr anchor="ctr"/>
                </a:tc>
                <a:tc>
                  <a:txBody>
                    <a:bodyPr/>
                    <a:lstStyle/>
                    <a:p>
                      <a:pPr algn="ctr"/>
                      <a:r>
                        <a:rPr lang="en-US" sz="2000" dirty="0"/>
                        <a:t>Law of the Twelve Tables Completed</a:t>
                      </a:r>
                    </a:p>
                    <a:p>
                      <a:pPr algn="ctr"/>
                      <a:endParaRPr lang="en-US" sz="2000" dirty="0"/>
                    </a:p>
                    <a:p>
                      <a:pPr algn="ctr"/>
                      <a:endParaRPr lang="en-US" sz="2000" dirty="0"/>
                    </a:p>
                    <a:p>
                      <a:pPr algn="ct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Wang Mang Establishes Xin Dynasty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174970680"/>
                  </a:ext>
                </a:extLst>
              </a:tr>
            </a:tbl>
          </a:graphicData>
        </a:graphic>
      </p:graphicFrame>
    </p:spTree>
    <p:extLst>
      <p:ext uri="{BB962C8B-B14F-4D97-AF65-F5344CB8AC3E}">
        <p14:creationId xmlns:p14="http://schemas.microsoft.com/office/powerpoint/2010/main" val="7386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40D5-6FF5-45A7-9429-9396E4063D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A2133F-ABD3-4072-8359-DBE8DE04E5E8}"/>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C669E34A-7094-414D-86E9-CA76F9D26779}"/>
              </a:ext>
            </a:extLst>
          </p:cNvPr>
          <p:cNvGraphicFramePr>
            <a:graphicFrameLocks/>
          </p:cNvGraphicFramePr>
          <p:nvPr>
            <p:extLst>
              <p:ext uri="{D42A27DB-BD31-4B8C-83A1-F6EECF244321}">
                <p14:modId xmlns:p14="http://schemas.microsoft.com/office/powerpoint/2010/main" val="854399479"/>
              </p:ext>
            </p:extLst>
          </p:nvPr>
        </p:nvGraphicFramePr>
        <p:xfrm>
          <a:off x="227012" y="274638"/>
          <a:ext cx="11734800" cy="6289674"/>
        </p:xfrm>
        <a:graphic>
          <a:graphicData uri="http://schemas.openxmlformats.org/drawingml/2006/table">
            <a:tbl>
              <a:tblPr bandRow="1">
                <a:tableStyleId>{073A0DAA-6AF3-43AB-8588-CEC1D06C72B9}</a:tableStyleId>
              </a:tblPr>
              <a:tblGrid>
                <a:gridCol w="1955800">
                  <a:extLst>
                    <a:ext uri="{9D8B030D-6E8A-4147-A177-3AD203B41FA5}">
                      <a16:colId xmlns:a16="http://schemas.microsoft.com/office/drawing/2014/main" val="1304060076"/>
                    </a:ext>
                  </a:extLst>
                </a:gridCol>
                <a:gridCol w="1955800">
                  <a:extLst>
                    <a:ext uri="{9D8B030D-6E8A-4147-A177-3AD203B41FA5}">
                      <a16:colId xmlns:a16="http://schemas.microsoft.com/office/drawing/2014/main" val="4188189461"/>
                    </a:ext>
                  </a:extLst>
                </a:gridCol>
                <a:gridCol w="1955800">
                  <a:extLst>
                    <a:ext uri="{9D8B030D-6E8A-4147-A177-3AD203B41FA5}">
                      <a16:colId xmlns:a16="http://schemas.microsoft.com/office/drawing/2014/main" val="74536371"/>
                    </a:ext>
                  </a:extLst>
                </a:gridCol>
                <a:gridCol w="1955800">
                  <a:extLst>
                    <a:ext uri="{9D8B030D-6E8A-4147-A177-3AD203B41FA5}">
                      <a16:colId xmlns:a16="http://schemas.microsoft.com/office/drawing/2014/main" val="896777936"/>
                    </a:ext>
                  </a:extLst>
                </a:gridCol>
                <a:gridCol w="1955800">
                  <a:extLst>
                    <a:ext uri="{9D8B030D-6E8A-4147-A177-3AD203B41FA5}">
                      <a16:colId xmlns:a16="http://schemas.microsoft.com/office/drawing/2014/main" val="1108085998"/>
                    </a:ext>
                  </a:extLst>
                </a:gridCol>
                <a:gridCol w="1955800">
                  <a:extLst>
                    <a:ext uri="{9D8B030D-6E8A-4147-A177-3AD203B41FA5}">
                      <a16:colId xmlns:a16="http://schemas.microsoft.com/office/drawing/2014/main" val="2514007478"/>
                    </a:ext>
                  </a:extLst>
                </a:gridCol>
              </a:tblGrid>
              <a:tr h="2096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Establishment of the Han Dynasty (Eastern)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25CE [</a:t>
                      </a:r>
                      <a:r>
                        <a:rPr lang="en-US" sz="2000" b="1" dirty="0">
                          <a:solidFill>
                            <a:srgbClr val="FF0000"/>
                          </a:solidFill>
                        </a:rPr>
                        <a:t>C</a:t>
                      </a:r>
                      <a:r>
                        <a:rPr lang="en-US" sz="2000" b="1" dirty="0"/>
                        <a:t>]</a:t>
                      </a:r>
                    </a:p>
                  </a:txBody>
                  <a:tcPr anchor="ctr"/>
                </a:tc>
                <a:tc>
                  <a:txBody>
                    <a:bodyPr/>
                    <a:lstStyle/>
                    <a:p>
                      <a:pPr algn="ctr"/>
                      <a:r>
                        <a:rPr lang="en-US" sz="2000" dirty="0"/>
                        <a:t>Death of Julius Caesar</a:t>
                      </a:r>
                    </a:p>
                    <a:p>
                      <a:pPr algn="ctr"/>
                      <a:endParaRPr lang="en-US" sz="2000" dirty="0"/>
                    </a:p>
                    <a:p>
                      <a:pPr algn="ctr"/>
                      <a:endParaRPr lang="en-US" sz="2000" dirty="0"/>
                    </a:p>
                    <a:p>
                      <a:pPr algn="ctr"/>
                      <a:endParaRPr lang="en-US" sz="2000" dirty="0"/>
                    </a:p>
                    <a:p>
                      <a:pPr algn="ctr"/>
                      <a:r>
                        <a:rPr lang="en-US" sz="2000" b="1" dirty="0"/>
                        <a:t>44BCE [R]</a:t>
                      </a:r>
                    </a:p>
                  </a:txBody>
                  <a:tcPr anchor="ctr"/>
                </a:tc>
                <a:tc>
                  <a:txBody>
                    <a:bodyPr/>
                    <a:lstStyle/>
                    <a:p>
                      <a:pPr algn="ctr"/>
                      <a:r>
                        <a:rPr lang="en-US" sz="2000" dirty="0"/>
                        <a:t>Cai </a:t>
                      </a:r>
                      <a:r>
                        <a:rPr lang="en-US" sz="2000" dirty="0" err="1"/>
                        <a:t>Lun</a:t>
                      </a:r>
                      <a:r>
                        <a:rPr lang="en-US" sz="2000" dirty="0"/>
                        <a:t> Invents Paper</a:t>
                      </a:r>
                    </a:p>
                    <a:p>
                      <a:pPr algn="ctr"/>
                      <a:endParaRPr lang="en-US" sz="2000" dirty="0"/>
                    </a:p>
                    <a:p>
                      <a:pPr algn="ctr"/>
                      <a:endParaRPr lang="en-US" sz="2000" dirty="0"/>
                    </a:p>
                    <a:p>
                      <a:pPr algn="ctr"/>
                      <a:endParaRPr lang="en-US" sz="2000" dirty="0"/>
                    </a:p>
                    <a:p>
                      <a:pPr algn="ctr"/>
                      <a:r>
                        <a:rPr lang="en-US" sz="2000" b="1" dirty="0"/>
                        <a:t>104CE [</a:t>
                      </a:r>
                      <a:r>
                        <a:rPr lang="en-US" sz="2000" b="1" dirty="0">
                          <a:solidFill>
                            <a:srgbClr val="FF0000"/>
                          </a:solidFill>
                        </a:rPr>
                        <a:t>C</a:t>
                      </a:r>
                      <a:r>
                        <a:rPr lang="en-US" sz="2000" b="1" dirty="0"/>
                        <a:t>]</a:t>
                      </a:r>
                    </a:p>
                  </a:txBody>
                  <a:tcPr anchor="ctr"/>
                </a:tc>
                <a:tc>
                  <a:txBody>
                    <a:bodyPr/>
                    <a:lstStyle/>
                    <a:p>
                      <a:pPr algn="ctr"/>
                      <a:r>
                        <a:rPr lang="en-US" sz="2000" dirty="0"/>
                        <a:t>Battle of </a:t>
                      </a:r>
                      <a:r>
                        <a:rPr lang="en-US" sz="2000" dirty="0" err="1"/>
                        <a:t>Gaixia</a:t>
                      </a:r>
                      <a:endParaRPr lang="en-US" sz="2000" dirty="0"/>
                    </a:p>
                    <a:p>
                      <a:pPr algn="ctr"/>
                      <a:endParaRPr lang="en-US" sz="2000" dirty="0"/>
                    </a:p>
                    <a:p>
                      <a:pPr algn="ctr"/>
                      <a:endParaRPr lang="en-US" sz="2000" dirty="0"/>
                    </a:p>
                    <a:p>
                      <a:pPr algn="ctr"/>
                      <a:endParaRPr lang="en-US" sz="2000" dirty="0"/>
                    </a:p>
                    <a:p>
                      <a:pPr algn="ctr"/>
                      <a:r>
                        <a:rPr lang="en-US" sz="2000" b="1" dirty="0"/>
                        <a:t>202BCE [</a:t>
                      </a:r>
                      <a:r>
                        <a:rPr lang="en-US" sz="2000" b="1" dirty="0">
                          <a:solidFill>
                            <a:srgbClr val="FF0000"/>
                          </a:solidFill>
                        </a:rPr>
                        <a:t>C</a:t>
                      </a:r>
                      <a:r>
                        <a:rPr lang="en-US" sz="2000" b="1" dirty="0"/>
                        <a:t>]</a:t>
                      </a:r>
                    </a:p>
                  </a:txBody>
                  <a:tcPr anchor="ctr"/>
                </a:tc>
                <a:tc>
                  <a:txBody>
                    <a:bodyPr/>
                    <a:lstStyle/>
                    <a:p>
                      <a:pPr algn="ctr"/>
                      <a:r>
                        <a:rPr lang="en-US" sz="2000" dirty="0"/>
                        <a:t>Qin Dynasty Established</a:t>
                      </a:r>
                    </a:p>
                    <a:p>
                      <a:pPr algn="ctr"/>
                      <a:endParaRPr lang="en-US" sz="2000" dirty="0"/>
                    </a:p>
                    <a:p>
                      <a:pPr algn="ctr"/>
                      <a:endParaRPr lang="en-US" sz="2000" dirty="0"/>
                    </a:p>
                    <a:p>
                      <a:pPr algn="ctr"/>
                      <a:endParaRPr lang="en-US" sz="2000" dirty="0"/>
                    </a:p>
                    <a:p>
                      <a:pPr algn="ctr"/>
                      <a:r>
                        <a:rPr lang="en-US" sz="2000" b="1" dirty="0"/>
                        <a:t>221BCE [</a:t>
                      </a:r>
                      <a:r>
                        <a:rPr lang="en-US" sz="2000" b="1" dirty="0">
                          <a:solidFill>
                            <a:srgbClr val="FF0000"/>
                          </a:solidFill>
                        </a:rPr>
                        <a:t>C</a:t>
                      </a:r>
                      <a:r>
                        <a:rPr lang="en-US" sz="2000" b="1" dirty="0"/>
                        <a:t>]</a:t>
                      </a:r>
                    </a:p>
                  </a:txBody>
                  <a:tcPr anchor="ctr"/>
                </a:tc>
                <a:tc>
                  <a:txBody>
                    <a:bodyPr/>
                    <a:lstStyle/>
                    <a:p>
                      <a:pPr algn="ctr"/>
                      <a:r>
                        <a:rPr lang="en-US" sz="2000" dirty="0"/>
                        <a:t>Establishment of the Roman Republic</a:t>
                      </a:r>
                    </a:p>
                    <a:p>
                      <a:pPr algn="ctr"/>
                      <a:endParaRPr lang="en-US" sz="2000" dirty="0"/>
                    </a:p>
                    <a:p>
                      <a:pPr algn="ctr"/>
                      <a:endParaRPr lang="en-US" sz="2000" dirty="0"/>
                    </a:p>
                    <a:p>
                      <a:pPr algn="ctr"/>
                      <a:r>
                        <a:rPr lang="en-US" sz="2000" b="1" dirty="0"/>
                        <a:t>509BCE [R]</a:t>
                      </a:r>
                    </a:p>
                  </a:txBody>
                  <a:tcPr anchor="ctr"/>
                </a:tc>
                <a:extLst>
                  <a:ext uri="{0D108BD9-81ED-4DB2-BD59-A6C34878D82A}">
                    <a16:rowId xmlns:a16="http://schemas.microsoft.com/office/drawing/2014/main" val="2100358537"/>
                  </a:ext>
                </a:extLst>
              </a:tr>
              <a:tr h="2096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Death of Tiberius Gracchi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132BCE [R]</a:t>
                      </a:r>
                    </a:p>
                  </a:txBody>
                  <a:tcPr anchor="ctr"/>
                </a:tc>
                <a:tc>
                  <a:txBody>
                    <a:bodyPr/>
                    <a:lstStyle/>
                    <a:p>
                      <a:pPr algn="ctr"/>
                      <a:r>
                        <a:rPr lang="en-US" sz="2000" dirty="0"/>
                        <a:t>Zhang Qian Returns to </a:t>
                      </a:r>
                      <a:r>
                        <a:rPr lang="en-US" sz="2000" dirty="0" err="1"/>
                        <a:t>Chang’an</a:t>
                      </a:r>
                      <a:endParaRPr lang="en-US" sz="2000" dirty="0"/>
                    </a:p>
                    <a:p>
                      <a:pPr algn="ctr"/>
                      <a:endParaRPr lang="en-US" sz="2000" dirty="0"/>
                    </a:p>
                    <a:p>
                      <a:pPr algn="ctr"/>
                      <a:endParaRPr lang="en-US" sz="2000" dirty="0"/>
                    </a:p>
                    <a:p>
                      <a:pPr algn="ctr"/>
                      <a:r>
                        <a:rPr lang="en-US" sz="2000" b="1" dirty="0"/>
                        <a:t>125BCE [</a:t>
                      </a:r>
                      <a:r>
                        <a:rPr lang="en-US" sz="2000" b="1" dirty="0">
                          <a:solidFill>
                            <a:srgbClr val="FF0000"/>
                          </a:solidFill>
                        </a:rPr>
                        <a:t>C</a:t>
                      </a: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Battle of Red Cliffs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208CE [</a:t>
                      </a:r>
                      <a:r>
                        <a:rPr lang="en-US" sz="2000" b="1" dirty="0">
                          <a:solidFill>
                            <a:srgbClr val="FF0000"/>
                          </a:solidFill>
                        </a:rPr>
                        <a:t>C</a:t>
                      </a:r>
                      <a:r>
                        <a:rPr lang="en-US" sz="2000" b="1" dirty="0"/>
                        <a:t>]</a:t>
                      </a:r>
                    </a:p>
                  </a:txBody>
                  <a:tcPr anchor="ctr"/>
                </a:tc>
                <a:tc>
                  <a:txBody>
                    <a:bodyPr/>
                    <a:lstStyle/>
                    <a:p>
                      <a:pPr algn="ctr"/>
                      <a:r>
                        <a:rPr lang="en-US" sz="2000" dirty="0"/>
                        <a:t>Colosseum Completed</a:t>
                      </a:r>
                    </a:p>
                    <a:p>
                      <a:pPr algn="ctr"/>
                      <a:endParaRPr lang="en-US" sz="2000" dirty="0"/>
                    </a:p>
                    <a:p>
                      <a:pPr algn="ctr"/>
                      <a:endParaRPr lang="en-US" sz="2000" dirty="0"/>
                    </a:p>
                    <a:p>
                      <a:pPr algn="ctr"/>
                      <a:endParaRPr lang="en-US" sz="2000" dirty="0"/>
                    </a:p>
                    <a:p>
                      <a:pPr algn="ctr"/>
                      <a:r>
                        <a:rPr lang="en-US" sz="2000" b="1" dirty="0"/>
                        <a:t>70CE [R]</a:t>
                      </a:r>
                    </a:p>
                  </a:txBody>
                  <a:tcPr anchor="ctr"/>
                </a:tc>
                <a:tc>
                  <a:txBody>
                    <a:bodyPr/>
                    <a:lstStyle/>
                    <a:p>
                      <a:pPr algn="ctr"/>
                      <a:r>
                        <a:rPr lang="en-US" sz="2000" dirty="0"/>
                        <a:t>Establishment of the Roman Empire</a:t>
                      </a:r>
                    </a:p>
                    <a:p>
                      <a:pPr algn="ctr"/>
                      <a:endParaRPr lang="en-US" sz="2000" dirty="0"/>
                    </a:p>
                    <a:p>
                      <a:pPr algn="ctr"/>
                      <a:endParaRPr lang="en-US" sz="2000" dirty="0"/>
                    </a:p>
                    <a:p>
                      <a:pPr algn="ctr"/>
                      <a:r>
                        <a:rPr lang="en-US" sz="2000" b="1" dirty="0"/>
                        <a:t>27BCE [R]</a:t>
                      </a:r>
                    </a:p>
                  </a:txBody>
                  <a:tcPr anchor="ctr"/>
                </a:tc>
                <a:tc>
                  <a:txBody>
                    <a:bodyPr/>
                    <a:lstStyle/>
                    <a:p>
                      <a:pPr algn="ctr"/>
                      <a:r>
                        <a:rPr lang="en-US" sz="2000" dirty="0"/>
                        <a:t>End of the Punic Wars</a:t>
                      </a:r>
                    </a:p>
                    <a:p>
                      <a:pPr algn="ctr"/>
                      <a:endParaRPr lang="en-US" sz="2000" dirty="0"/>
                    </a:p>
                    <a:p>
                      <a:pPr algn="ctr"/>
                      <a:endParaRPr lang="en-US" sz="2000" dirty="0"/>
                    </a:p>
                    <a:p>
                      <a:pPr algn="ctr"/>
                      <a:endParaRPr lang="en-US" sz="2000" dirty="0"/>
                    </a:p>
                    <a:p>
                      <a:pPr algn="ctr"/>
                      <a:r>
                        <a:rPr lang="en-US" sz="2000" b="1" dirty="0"/>
                        <a:t>146BCE [R]</a:t>
                      </a:r>
                    </a:p>
                  </a:txBody>
                  <a:tcPr anchor="ctr"/>
                </a:tc>
                <a:extLst>
                  <a:ext uri="{0D108BD9-81ED-4DB2-BD59-A6C34878D82A}">
                    <a16:rowId xmlns:a16="http://schemas.microsoft.com/office/drawing/2014/main" val="2002542608"/>
                  </a:ext>
                </a:extLst>
              </a:tr>
              <a:tr h="2096558">
                <a:tc>
                  <a:txBody>
                    <a:bodyPr/>
                    <a:lstStyle/>
                    <a:p>
                      <a:pPr algn="ctr"/>
                      <a:r>
                        <a:rPr lang="en-US" sz="2000" dirty="0"/>
                        <a:t>The Roman Empire Divided into Two</a:t>
                      </a:r>
                    </a:p>
                    <a:p>
                      <a:pPr algn="ctr"/>
                      <a:endParaRPr lang="en-US" sz="2000" dirty="0"/>
                    </a:p>
                    <a:p>
                      <a:pPr algn="ctr"/>
                      <a:r>
                        <a:rPr lang="en-US" sz="2000" b="1" dirty="0"/>
                        <a:t>285CE [R]</a:t>
                      </a:r>
                    </a:p>
                  </a:txBody>
                  <a:tcPr anchor="ctr"/>
                </a:tc>
                <a:tc>
                  <a:txBody>
                    <a:bodyPr/>
                    <a:lstStyle/>
                    <a:p>
                      <a:pPr algn="ctr"/>
                      <a:r>
                        <a:rPr lang="en-US" sz="2000" dirty="0"/>
                        <a:t>Fall of the (Western) Roman Empire</a:t>
                      </a:r>
                    </a:p>
                    <a:p>
                      <a:pPr algn="ctr"/>
                      <a:endParaRPr lang="en-US" sz="2000" dirty="0"/>
                    </a:p>
                    <a:p>
                      <a:pPr algn="ctr"/>
                      <a:r>
                        <a:rPr lang="en-US" sz="2000" b="1" dirty="0"/>
                        <a:t>476CE [R]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t>Sima</a:t>
                      </a:r>
                      <a:r>
                        <a:rPr lang="en-US" sz="2000" dirty="0"/>
                        <a:t> Qian Writes the </a:t>
                      </a:r>
                      <a:r>
                        <a:rPr lang="en-US" sz="2000" dirty="0" err="1"/>
                        <a:t>Shiji</a:t>
                      </a: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algn="ctr"/>
                      <a:r>
                        <a:rPr lang="en-US" sz="2000" b="1" dirty="0"/>
                        <a:t>91BCE [</a:t>
                      </a:r>
                      <a:r>
                        <a:rPr lang="en-US" sz="2000" b="1" dirty="0">
                          <a:solidFill>
                            <a:srgbClr val="FF0000"/>
                          </a:solidFill>
                        </a:rPr>
                        <a:t>C</a:t>
                      </a:r>
                      <a:r>
                        <a:rPr lang="en-US" sz="2000" b="1" dirty="0"/>
                        <a:t>]</a:t>
                      </a:r>
                    </a:p>
                  </a:txBody>
                  <a:tcPr anchor="ctr"/>
                </a:tc>
                <a:tc>
                  <a:txBody>
                    <a:bodyPr/>
                    <a:lstStyle/>
                    <a:p>
                      <a:pPr algn="ctr"/>
                      <a:r>
                        <a:rPr lang="en-US" sz="2000" dirty="0"/>
                        <a:t>Fall of the  (Eastern) Han Dynasty</a:t>
                      </a:r>
                    </a:p>
                    <a:p>
                      <a:pPr algn="ctr"/>
                      <a:endParaRPr lang="en-US" sz="2000" dirty="0"/>
                    </a:p>
                    <a:p>
                      <a:pPr algn="ctr"/>
                      <a:endParaRPr lang="en-US" sz="2000" dirty="0"/>
                    </a:p>
                    <a:p>
                      <a:pPr algn="ctr"/>
                      <a:r>
                        <a:rPr lang="en-US" sz="2000" b="1" dirty="0"/>
                        <a:t>9CE [</a:t>
                      </a:r>
                      <a:r>
                        <a:rPr lang="en-US" sz="2000" b="1" dirty="0">
                          <a:solidFill>
                            <a:srgbClr val="FF0000"/>
                          </a:solidFill>
                        </a:rPr>
                        <a:t>C</a:t>
                      </a:r>
                      <a:r>
                        <a:rPr lang="en-US" sz="2000" b="1" dirty="0"/>
                        <a:t>]</a:t>
                      </a:r>
                    </a:p>
                  </a:txBody>
                  <a:tcPr anchor="ctr"/>
                </a:tc>
                <a:tc>
                  <a:txBody>
                    <a:bodyPr/>
                    <a:lstStyle/>
                    <a:p>
                      <a:pPr algn="ctr"/>
                      <a:r>
                        <a:rPr lang="en-US" sz="2000" dirty="0"/>
                        <a:t>Law of the Twelve Tables Completed</a:t>
                      </a:r>
                    </a:p>
                    <a:p>
                      <a:pPr algn="ctr"/>
                      <a:endParaRPr lang="en-US" sz="2000" dirty="0"/>
                    </a:p>
                    <a:p>
                      <a:pPr algn="ctr"/>
                      <a:endParaRPr lang="en-US" sz="2000" dirty="0"/>
                    </a:p>
                    <a:p>
                      <a:pPr algn="ctr"/>
                      <a:r>
                        <a:rPr lang="en-US" sz="2000" b="1" dirty="0"/>
                        <a:t>450BCE [R]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Wang Mang Establishes Xin Dynasty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9CE [</a:t>
                      </a:r>
                      <a:r>
                        <a:rPr lang="en-US" sz="2000" b="1" dirty="0">
                          <a:solidFill>
                            <a:srgbClr val="FF0000"/>
                          </a:solidFill>
                        </a:rPr>
                        <a:t>C</a:t>
                      </a:r>
                      <a:r>
                        <a:rPr lang="en-US" sz="2000" b="1" dirty="0"/>
                        <a:t>]</a:t>
                      </a:r>
                    </a:p>
                  </a:txBody>
                  <a:tcPr anchor="ctr"/>
                </a:tc>
                <a:extLst>
                  <a:ext uri="{0D108BD9-81ED-4DB2-BD59-A6C34878D82A}">
                    <a16:rowId xmlns:a16="http://schemas.microsoft.com/office/drawing/2014/main" val="1174970680"/>
                  </a:ext>
                </a:extLst>
              </a:tr>
            </a:tbl>
          </a:graphicData>
        </a:graphic>
      </p:graphicFrame>
    </p:spTree>
    <p:extLst>
      <p:ext uri="{BB962C8B-B14F-4D97-AF65-F5344CB8AC3E}">
        <p14:creationId xmlns:p14="http://schemas.microsoft.com/office/powerpoint/2010/main" val="6405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61C9-C8A6-4FDB-9291-6D94DADD1353}"/>
              </a:ext>
            </a:extLst>
          </p:cNvPr>
          <p:cNvSpPr>
            <a:spLocks noGrp="1"/>
          </p:cNvSpPr>
          <p:nvPr>
            <p:ph type="title"/>
          </p:nvPr>
        </p:nvSpPr>
        <p:spPr>
          <a:xfrm>
            <a:off x="198961" y="190500"/>
            <a:ext cx="9753600" cy="1325562"/>
          </a:xfrm>
        </p:spPr>
        <p:txBody>
          <a:bodyPr/>
          <a:lstStyle/>
          <a:p>
            <a:r>
              <a:rPr lang="en-US" dirty="0"/>
              <a:t>Shang Period (1750-1045BCE)</a:t>
            </a:r>
          </a:p>
        </p:txBody>
      </p:sp>
      <p:sp>
        <p:nvSpPr>
          <p:cNvPr id="3" name="Content Placeholder 2">
            <a:extLst>
              <a:ext uri="{FF2B5EF4-FFF2-40B4-BE49-F238E27FC236}">
                <a16:creationId xmlns:a16="http://schemas.microsoft.com/office/drawing/2014/main" id="{BEDFD060-4E0E-4DA4-B2D6-752767A04594}"/>
              </a:ext>
            </a:extLst>
          </p:cNvPr>
          <p:cNvSpPr>
            <a:spLocks noGrp="1"/>
          </p:cNvSpPr>
          <p:nvPr>
            <p:ph idx="1"/>
          </p:nvPr>
        </p:nvSpPr>
        <p:spPr>
          <a:xfrm>
            <a:off x="227012" y="1649142"/>
            <a:ext cx="6318133" cy="5056458"/>
          </a:xfrm>
        </p:spPr>
        <p:txBody>
          <a:bodyPr>
            <a:normAutofit lnSpcReduction="10000"/>
          </a:bodyPr>
          <a:lstStyle/>
          <a:p>
            <a:r>
              <a:rPr lang="en-US" sz="2799" dirty="0"/>
              <a:t>Neolithic societies farmed and domesticated animals in Northeastern part of China</a:t>
            </a:r>
          </a:p>
          <a:p>
            <a:pPr lvl="1"/>
            <a:r>
              <a:rPr lang="en-US" sz="2399" dirty="0"/>
              <a:t>Yellow River valley region</a:t>
            </a:r>
          </a:p>
          <a:p>
            <a:r>
              <a:rPr lang="en-US" sz="2799" dirty="0"/>
              <a:t>Earlier period?</a:t>
            </a:r>
          </a:p>
          <a:p>
            <a:pPr lvl="1"/>
            <a:r>
              <a:rPr lang="en-US" sz="2599" dirty="0"/>
              <a:t>Possibility of a Xia dynasty before, but no legitimate records exist of this period except from the Zhou</a:t>
            </a:r>
          </a:p>
          <a:p>
            <a:r>
              <a:rPr lang="en-US" sz="2799" dirty="0"/>
              <a:t>Writing system implemented during this time</a:t>
            </a:r>
          </a:p>
          <a:p>
            <a:pPr lvl="1"/>
            <a:r>
              <a:rPr lang="en-US" sz="2399" dirty="0"/>
              <a:t>Written on oracle bones for divination (evidence of culture and religion)</a:t>
            </a:r>
          </a:p>
        </p:txBody>
      </p:sp>
      <p:pic>
        <p:nvPicPr>
          <p:cNvPr id="4" name="Picture 3">
            <a:extLst>
              <a:ext uri="{FF2B5EF4-FFF2-40B4-BE49-F238E27FC236}">
                <a16:creationId xmlns:a16="http://schemas.microsoft.com/office/drawing/2014/main" id="{721CDFAE-5B1E-4016-8358-4A3F92DCF877}"/>
              </a:ext>
            </a:extLst>
          </p:cNvPr>
          <p:cNvPicPr>
            <a:picLocks noChangeAspect="1"/>
          </p:cNvPicPr>
          <p:nvPr/>
        </p:nvPicPr>
        <p:blipFill>
          <a:blip r:embed="rId2"/>
          <a:stretch>
            <a:fillRect/>
          </a:stretch>
        </p:blipFill>
        <p:spPr>
          <a:xfrm>
            <a:off x="6951439" y="1737801"/>
            <a:ext cx="5237386" cy="5056458"/>
          </a:xfrm>
          <a:prstGeom prst="rect">
            <a:avLst/>
          </a:prstGeom>
        </p:spPr>
      </p:pic>
      <p:pic>
        <p:nvPicPr>
          <p:cNvPr id="5" name="Picture 4">
            <a:extLst>
              <a:ext uri="{FF2B5EF4-FFF2-40B4-BE49-F238E27FC236}">
                <a16:creationId xmlns:a16="http://schemas.microsoft.com/office/drawing/2014/main" id="{450552B7-1EAD-4B88-AF35-62810A6C3B99}"/>
              </a:ext>
            </a:extLst>
          </p:cNvPr>
          <p:cNvPicPr>
            <a:picLocks noChangeAspect="1"/>
          </p:cNvPicPr>
          <p:nvPr/>
        </p:nvPicPr>
        <p:blipFill>
          <a:blip r:embed="rId3"/>
          <a:stretch>
            <a:fillRect/>
          </a:stretch>
        </p:blipFill>
        <p:spPr>
          <a:xfrm>
            <a:off x="8075612" y="334181"/>
            <a:ext cx="4018503" cy="6189638"/>
          </a:xfrm>
          <a:prstGeom prst="rect">
            <a:avLst/>
          </a:prstGeom>
        </p:spPr>
      </p:pic>
    </p:spTree>
    <p:extLst>
      <p:ext uri="{BB962C8B-B14F-4D97-AF65-F5344CB8AC3E}">
        <p14:creationId xmlns:p14="http://schemas.microsoft.com/office/powerpoint/2010/main" val="368087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456835-79AD-4FC2-BECE-A55E7F165BD4}"/>
              </a:ext>
            </a:extLst>
          </p:cNvPr>
          <p:cNvPicPr>
            <a:picLocks noChangeAspect="1"/>
          </p:cNvPicPr>
          <p:nvPr/>
        </p:nvPicPr>
        <p:blipFill rotWithShape="1">
          <a:blip r:embed="rId2"/>
          <a:srcRect/>
          <a:stretch/>
        </p:blipFill>
        <p:spPr>
          <a:xfrm>
            <a:off x="363264" y="3400987"/>
            <a:ext cx="4385267" cy="3080651"/>
          </a:xfrm>
          <a:prstGeom prst="rect">
            <a:avLst/>
          </a:prstGeom>
        </p:spPr>
      </p:pic>
      <p:pic>
        <p:nvPicPr>
          <p:cNvPr id="6" name="Picture 5">
            <a:extLst>
              <a:ext uri="{FF2B5EF4-FFF2-40B4-BE49-F238E27FC236}">
                <a16:creationId xmlns:a16="http://schemas.microsoft.com/office/drawing/2014/main" id="{34796EB2-AF61-413B-9DBC-465218821F09}"/>
              </a:ext>
            </a:extLst>
          </p:cNvPr>
          <p:cNvPicPr>
            <a:picLocks noChangeAspect="1"/>
          </p:cNvPicPr>
          <p:nvPr/>
        </p:nvPicPr>
        <p:blipFill rotWithShape="1">
          <a:blip r:embed="rId3"/>
          <a:srcRect/>
          <a:stretch/>
        </p:blipFill>
        <p:spPr>
          <a:xfrm>
            <a:off x="363265" y="128356"/>
            <a:ext cx="4385267" cy="3102576"/>
          </a:xfrm>
          <a:prstGeom prst="rect">
            <a:avLst/>
          </a:prstGeom>
        </p:spPr>
      </p:pic>
      <p:sp>
        <p:nvSpPr>
          <p:cNvPr id="2" name="Title 1">
            <a:extLst>
              <a:ext uri="{FF2B5EF4-FFF2-40B4-BE49-F238E27FC236}">
                <a16:creationId xmlns:a16="http://schemas.microsoft.com/office/drawing/2014/main" id="{90E9330A-60B5-40CE-9080-099E9CE68D47}"/>
              </a:ext>
            </a:extLst>
          </p:cNvPr>
          <p:cNvSpPr>
            <a:spLocks noGrp="1"/>
          </p:cNvSpPr>
          <p:nvPr>
            <p:ph type="title"/>
          </p:nvPr>
        </p:nvSpPr>
        <p:spPr>
          <a:xfrm>
            <a:off x="4875213" y="304801"/>
            <a:ext cx="7162800" cy="838200"/>
          </a:xfrm>
        </p:spPr>
        <p:txBody>
          <a:bodyPr>
            <a:normAutofit/>
          </a:bodyPr>
          <a:lstStyle/>
          <a:p>
            <a:r>
              <a:rPr lang="en-US" dirty="0"/>
              <a:t>Zhou Period (1045-221BCE)</a:t>
            </a:r>
          </a:p>
        </p:txBody>
      </p:sp>
      <p:sp>
        <p:nvSpPr>
          <p:cNvPr id="3" name="Content Placeholder 2">
            <a:extLst>
              <a:ext uri="{FF2B5EF4-FFF2-40B4-BE49-F238E27FC236}">
                <a16:creationId xmlns:a16="http://schemas.microsoft.com/office/drawing/2014/main" id="{0D68C699-9857-492C-83C3-38041D6D0248}"/>
              </a:ext>
            </a:extLst>
          </p:cNvPr>
          <p:cNvSpPr>
            <a:spLocks noGrp="1"/>
          </p:cNvSpPr>
          <p:nvPr>
            <p:ph idx="1"/>
          </p:nvPr>
        </p:nvSpPr>
        <p:spPr>
          <a:xfrm>
            <a:off x="4951413" y="1295400"/>
            <a:ext cx="6934199" cy="5257800"/>
          </a:xfrm>
        </p:spPr>
        <p:txBody>
          <a:bodyPr>
            <a:normAutofit lnSpcReduction="10000"/>
          </a:bodyPr>
          <a:lstStyle/>
          <a:p>
            <a:pPr>
              <a:buClr>
                <a:schemeClr val="tx1"/>
              </a:buClr>
              <a:buFont typeface="Arial" panose="020B0604020202020204" pitchFamily="34" charset="0"/>
              <a:buChar char="•"/>
            </a:pPr>
            <a:r>
              <a:rPr lang="en-US" sz="3599" dirty="0"/>
              <a:t>Western Zhou (1045-771BCE)</a:t>
            </a:r>
          </a:p>
          <a:p>
            <a:pPr lvl="1"/>
            <a:r>
              <a:rPr lang="en-US" sz="3199" dirty="0"/>
              <a:t>King Wu defeated the Shang and established the Zhou. He stated he had the right to rule due to the </a:t>
            </a:r>
            <a:r>
              <a:rPr lang="en-US" sz="3199" b="1" dirty="0"/>
              <a:t>Mandate of Heaven </a:t>
            </a:r>
            <a:r>
              <a:rPr lang="en-US" sz="3200" dirty="0"/>
              <a:t>(</a:t>
            </a:r>
            <a:r>
              <a:rPr lang="zh-TW" altLang="en-US" sz="3200" dirty="0"/>
              <a:t>天命 </a:t>
            </a:r>
            <a:r>
              <a:rPr lang="en-US" sz="3200" dirty="0"/>
              <a:t>Tian Ming): </a:t>
            </a:r>
            <a:r>
              <a:rPr lang="en-US" sz="3200" u="sng" dirty="0"/>
              <a:t>the religious and political right to rule</a:t>
            </a:r>
            <a:endParaRPr lang="en-US" sz="3199" u="sng" dirty="0"/>
          </a:p>
          <a:p>
            <a:pPr>
              <a:buClr>
                <a:schemeClr val="tx1"/>
              </a:buClr>
              <a:buFont typeface="Arial" panose="020B0604020202020204" pitchFamily="34" charset="0"/>
              <a:buChar char="•"/>
            </a:pPr>
            <a:r>
              <a:rPr lang="en-US" sz="3599" dirty="0"/>
              <a:t>Eastern Zhou (770-221BCE)</a:t>
            </a:r>
          </a:p>
          <a:p>
            <a:pPr lvl="1">
              <a:buClr>
                <a:schemeClr val="tx1"/>
              </a:buClr>
              <a:buFont typeface="Arial" panose="020B0604020202020204" pitchFamily="34" charset="0"/>
              <a:buChar char="•"/>
            </a:pPr>
            <a:r>
              <a:rPr lang="en-US" sz="3199" u="sng" dirty="0"/>
              <a:t>Feudal division of territory</a:t>
            </a:r>
            <a:r>
              <a:rPr lang="en-US" sz="3199" dirty="0"/>
              <a:t> and power causes independent states &amp; Zhou rulers became weak</a:t>
            </a:r>
          </a:p>
        </p:txBody>
      </p:sp>
    </p:spTree>
    <p:extLst>
      <p:ext uri="{BB962C8B-B14F-4D97-AF65-F5344CB8AC3E}">
        <p14:creationId xmlns:p14="http://schemas.microsoft.com/office/powerpoint/2010/main" val="299346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22C1-D40A-4220-88C3-4188343CC094}"/>
              </a:ext>
            </a:extLst>
          </p:cNvPr>
          <p:cNvSpPr>
            <a:spLocks noGrp="1"/>
          </p:cNvSpPr>
          <p:nvPr>
            <p:ph type="title"/>
          </p:nvPr>
        </p:nvSpPr>
        <p:spPr/>
        <p:txBody>
          <a:bodyPr/>
          <a:lstStyle/>
          <a:p>
            <a:r>
              <a:rPr lang="en-US" dirty="0"/>
              <a:t>Warring States Period of the Late Zhou (490BCE – 221BCE)</a:t>
            </a:r>
          </a:p>
        </p:txBody>
      </p:sp>
      <p:sp>
        <p:nvSpPr>
          <p:cNvPr id="3" name="Content Placeholder 2">
            <a:extLst>
              <a:ext uri="{FF2B5EF4-FFF2-40B4-BE49-F238E27FC236}">
                <a16:creationId xmlns:a16="http://schemas.microsoft.com/office/drawing/2014/main" id="{7FDD7A49-E25D-463A-A67E-1E589D5C922B}"/>
              </a:ext>
            </a:extLst>
          </p:cNvPr>
          <p:cNvSpPr>
            <a:spLocks noGrp="1"/>
          </p:cNvSpPr>
          <p:nvPr>
            <p:ph idx="1"/>
          </p:nvPr>
        </p:nvSpPr>
        <p:spPr>
          <a:xfrm>
            <a:off x="303212" y="2133600"/>
            <a:ext cx="8915399" cy="4648200"/>
          </a:xfrm>
        </p:spPr>
        <p:txBody>
          <a:bodyPr>
            <a:noAutofit/>
          </a:bodyPr>
          <a:lstStyle/>
          <a:p>
            <a:r>
              <a:rPr lang="en-US" sz="3600" dirty="0"/>
              <a:t>The Spring and Autumn Period (771-476BCE)* saw a gradual decline in the power of the Zhou Dynasty</a:t>
            </a:r>
          </a:p>
          <a:p>
            <a:pPr lvl="1"/>
            <a:r>
              <a:rPr lang="en-US" sz="3200" dirty="0"/>
              <a:t>Many officials of various regions gained power over their territories</a:t>
            </a:r>
          </a:p>
          <a:p>
            <a:pPr lvl="1"/>
            <a:r>
              <a:rPr lang="en-US" sz="3200" dirty="0"/>
              <a:t>Many different philosophies spread and discussed appropriate rule (review: Confucianism/Daoism/Legalism)</a:t>
            </a:r>
          </a:p>
        </p:txBody>
      </p:sp>
      <p:sp>
        <p:nvSpPr>
          <p:cNvPr id="8" name="Speech Bubble: Rectangle 7">
            <a:extLst>
              <a:ext uri="{FF2B5EF4-FFF2-40B4-BE49-F238E27FC236}">
                <a16:creationId xmlns:a16="http://schemas.microsoft.com/office/drawing/2014/main" id="{98F58F90-67DC-428D-83C3-FCF16885EA2D}"/>
              </a:ext>
            </a:extLst>
          </p:cNvPr>
          <p:cNvSpPr/>
          <p:nvPr/>
        </p:nvSpPr>
        <p:spPr>
          <a:xfrm>
            <a:off x="9197974" y="2667000"/>
            <a:ext cx="2857500" cy="2209800"/>
          </a:xfrm>
          <a:prstGeom prst="wedgeRectCallout">
            <a:avLst>
              <a:gd name="adj1" fmla="val -49647"/>
              <a:gd name="adj2" fmla="val -3049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a:t>
            </a:r>
            <a:r>
              <a:rPr lang="en-US" sz="2000" u="sng" dirty="0"/>
              <a:t>To give a reference for a time context: </a:t>
            </a:r>
          </a:p>
          <a:p>
            <a:pPr algn="ctr"/>
            <a:endParaRPr lang="en-US" sz="2000" u="sng" dirty="0"/>
          </a:p>
          <a:p>
            <a:pPr algn="ctr"/>
            <a:r>
              <a:rPr lang="en-US" sz="2000" dirty="0"/>
              <a:t>Rome was founded in 753BCE and became a Republic in 509BCE</a:t>
            </a:r>
          </a:p>
        </p:txBody>
      </p:sp>
    </p:spTree>
    <p:extLst>
      <p:ext uri="{BB962C8B-B14F-4D97-AF65-F5344CB8AC3E}">
        <p14:creationId xmlns:p14="http://schemas.microsoft.com/office/powerpoint/2010/main" val="6062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86C-8111-49BA-9156-5B2870EF1100}"/>
              </a:ext>
            </a:extLst>
          </p:cNvPr>
          <p:cNvSpPr>
            <a:spLocks noGrp="1"/>
          </p:cNvSpPr>
          <p:nvPr>
            <p:ph type="title"/>
          </p:nvPr>
        </p:nvSpPr>
        <p:spPr/>
        <p:txBody>
          <a:bodyPr/>
          <a:lstStyle/>
          <a:p>
            <a:r>
              <a:rPr lang="en-US" dirty="0"/>
              <a:t>Confucianism (550BCE)</a:t>
            </a:r>
          </a:p>
        </p:txBody>
      </p:sp>
      <p:sp>
        <p:nvSpPr>
          <p:cNvPr id="3" name="Content Placeholder 2">
            <a:extLst>
              <a:ext uri="{FF2B5EF4-FFF2-40B4-BE49-F238E27FC236}">
                <a16:creationId xmlns:a16="http://schemas.microsoft.com/office/drawing/2014/main" id="{1168E1F3-092C-4FCC-9D76-F9862472106B}"/>
              </a:ext>
            </a:extLst>
          </p:cNvPr>
          <p:cNvSpPr>
            <a:spLocks noGrp="1"/>
          </p:cNvSpPr>
          <p:nvPr>
            <p:ph idx="1"/>
          </p:nvPr>
        </p:nvSpPr>
        <p:spPr>
          <a:xfrm>
            <a:off x="140067" y="1828800"/>
            <a:ext cx="9078545" cy="4876800"/>
          </a:xfrm>
        </p:spPr>
        <p:txBody>
          <a:bodyPr>
            <a:normAutofit/>
          </a:bodyPr>
          <a:lstStyle/>
          <a:p>
            <a:r>
              <a:rPr lang="en-US" sz="3200" u="sng" dirty="0"/>
              <a:t>Founder</a:t>
            </a:r>
            <a:r>
              <a:rPr lang="en-US" sz="3200" dirty="0"/>
              <a:t> – Kong </a:t>
            </a:r>
            <a:r>
              <a:rPr lang="en-US" sz="3200" dirty="0" err="1"/>
              <a:t>Zi</a:t>
            </a:r>
            <a:r>
              <a:rPr lang="en-US" sz="3200" dirty="0"/>
              <a:t> (Late Zhou)</a:t>
            </a:r>
          </a:p>
          <a:p>
            <a:r>
              <a:rPr lang="en-US" sz="3200" u="sng" dirty="0"/>
              <a:t>Basic ideas</a:t>
            </a:r>
            <a:r>
              <a:rPr lang="en-US" sz="3200" dirty="0"/>
              <a:t>:</a:t>
            </a:r>
          </a:p>
          <a:p>
            <a:pPr lvl="1"/>
            <a:r>
              <a:rPr lang="en-US" sz="2600" b="1" dirty="0"/>
              <a:t>Respect</a:t>
            </a:r>
            <a:r>
              <a:rPr lang="en-US" sz="2600" dirty="0"/>
              <a:t> </a:t>
            </a:r>
            <a:r>
              <a:rPr lang="en-US" sz="2600" b="1" dirty="0"/>
              <a:t>and take care of one another</a:t>
            </a:r>
          </a:p>
          <a:p>
            <a:pPr lvl="1"/>
            <a:r>
              <a:rPr lang="en-US" sz="2600" b="1" dirty="0"/>
              <a:t>Listen to and trust your elders</a:t>
            </a:r>
            <a:r>
              <a:rPr lang="en-US" sz="2600" dirty="0"/>
              <a:t>, especially in your family (older siblings, parents, grandparents)</a:t>
            </a:r>
          </a:p>
          <a:p>
            <a:pPr lvl="2"/>
            <a:r>
              <a:rPr lang="en-US" sz="2200" dirty="0"/>
              <a:t>Old people are wise! They have been around and have experienced many things and listening to them is helpful!</a:t>
            </a:r>
          </a:p>
          <a:p>
            <a:pPr lvl="1"/>
            <a:r>
              <a:rPr lang="en-US" sz="2600" b="1" dirty="0"/>
              <a:t>Listen to and trust your government/leaders</a:t>
            </a:r>
          </a:p>
          <a:p>
            <a:pPr lvl="2"/>
            <a:r>
              <a:rPr lang="en-US" sz="2200" dirty="0"/>
              <a:t>Your leaders are </a:t>
            </a:r>
            <a:r>
              <a:rPr lang="en-US" sz="2200" dirty="0">
                <a:solidFill>
                  <a:srgbClr val="C00000"/>
                </a:solidFill>
              </a:rPr>
              <a:t>benevolent</a:t>
            </a:r>
            <a:r>
              <a:rPr lang="en-US" sz="2200" dirty="0"/>
              <a:t> and kind (as long as they follow the Confucian ideals!)</a:t>
            </a:r>
          </a:p>
          <a:p>
            <a:pPr lvl="1"/>
            <a:r>
              <a:rPr lang="en-US" sz="2600" b="1" dirty="0"/>
              <a:t>Education is important for society</a:t>
            </a:r>
          </a:p>
          <a:p>
            <a:pPr lvl="2"/>
            <a:endParaRPr lang="en-US" dirty="0"/>
          </a:p>
        </p:txBody>
      </p:sp>
      <p:pic>
        <p:nvPicPr>
          <p:cNvPr id="4" name="Picture 3">
            <a:extLst>
              <a:ext uri="{FF2B5EF4-FFF2-40B4-BE49-F238E27FC236}">
                <a16:creationId xmlns:a16="http://schemas.microsoft.com/office/drawing/2014/main" id="{5836A84D-4D3D-48DC-A0CD-E96ECC70999A}"/>
              </a:ext>
            </a:extLst>
          </p:cNvPr>
          <p:cNvPicPr>
            <a:picLocks noChangeAspect="1"/>
          </p:cNvPicPr>
          <p:nvPr/>
        </p:nvPicPr>
        <p:blipFill>
          <a:blip r:embed="rId2"/>
          <a:stretch>
            <a:fillRect/>
          </a:stretch>
        </p:blipFill>
        <p:spPr>
          <a:xfrm>
            <a:off x="9142412" y="3733800"/>
            <a:ext cx="2567205" cy="2710206"/>
          </a:xfrm>
          <a:prstGeom prst="rect">
            <a:avLst/>
          </a:prstGeom>
        </p:spPr>
      </p:pic>
      <p:pic>
        <p:nvPicPr>
          <p:cNvPr id="5" name="Picture 4">
            <a:extLst>
              <a:ext uri="{FF2B5EF4-FFF2-40B4-BE49-F238E27FC236}">
                <a16:creationId xmlns:a16="http://schemas.microsoft.com/office/drawing/2014/main" id="{A74812A4-B977-4F55-8F25-ECCE9754B331}"/>
              </a:ext>
            </a:extLst>
          </p:cNvPr>
          <p:cNvPicPr>
            <a:picLocks noChangeAspect="1"/>
          </p:cNvPicPr>
          <p:nvPr/>
        </p:nvPicPr>
        <p:blipFill>
          <a:blip r:embed="rId3"/>
          <a:stretch>
            <a:fillRect/>
          </a:stretch>
        </p:blipFill>
        <p:spPr>
          <a:xfrm>
            <a:off x="7020618" y="1600200"/>
            <a:ext cx="4932996" cy="1747690"/>
          </a:xfrm>
          <a:prstGeom prst="rect">
            <a:avLst/>
          </a:prstGeom>
        </p:spPr>
      </p:pic>
    </p:spTree>
    <p:extLst>
      <p:ext uri="{BB962C8B-B14F-4D97-AF65-F5344CB8AC3E}">
        <p14:creationId xmlns:p14="http://schemas.microsoft.com/office/powerpoint/2010/main" val="133053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A6EB-19D2-4347-B254-1DD12EBB8C4D}"/>
              </a:ext>
            </a:extLst>
          </p:cNvPr>
          <p:cNvSpPr>
            <a:spLocks noGrp="1"/>
          </p:cNvSpPr>
          <p:nvPr>
            <p:ph type="title"/>
          </p:nvPr>
        </p:nvSpPr>
        <p:spPr/>
        <p:txBody>
          <a:bodyPr/>
          <a:lstStyle/>
          <a:p>
            <a:r>
              <a:rPr lang="en-US" dirty="0"/>
              <a:t>Daoism (600BCE)</a:t>
            </a:r>
          </a:p>
        </p:txBody>
      </p:sp>
      <p:sp>
        <p:nvSpPr>
          <p:cNvPr id="3" name="Content Placeholder 2">
            <a:extLst>
              <a:ext uri="{FF2B5EF4-FFF2-40B4-BE49-F238E27FC236}">
                <a16:creationId xmlns:a16="http://schemas.microsoft.com/office/drawing/2014/main" id="{5E8B35F6-DA50-4CA9-82AF-DD48B1B1D556}"/>
              </a:ext>
            </a:extLst>
          </p:cNvPr>
          <p:cNvSpPr>
            <a:spLocks noGrp="1"/>
          </p:cNvSpPr>
          <p:nvPr>
            <p:ph idx="1"/>
          </p:nvPr>
        </p:nvSpPr>
        <p:spPr>
          <a:xfrm>
            <a:off x="608012" y="2128089"/>
            <a:ext cx="9220200" cy="4343400"/>
          </a:xfrm>
        </p:spPr>
        <p:txBody>
          <a:bodyPr>
            <a:normAutofit lnSpcReduction="10000"/>
          </a:bodyPr>
          <a:lstStyle/>
          <a:p>
            <a:r>
              <a:rPr lang="en-US" sz="3200" u="sng" dirty="0"/>
              <a:t>Founder</a:t>
            </a:r>
            <a:r>
              <a:rPr lang="en-US" sz="3200" dirty="0"/>
              <a:t> – Lao </a:t>
            </a:r>
            <a:r>
              <a:rPr lang="en-US" sz="3200" dirty="0" err="1"/>
              <a:t>Zi</a:t>
            </a:r>
            <a:r>
              <a:rPr lang="en-US" sz="3200" dirty="0"/>
              <a:t>(Late Zhou)</a:t>
            </a:r>
          </a:p>
          <a:p>
            <a:r>
              <a:rPr lang="en-US" sz="3200" u="sng" dirty="0"/>
              <a:t>Basic ideas</a:t>
            </a:r>
            <a:r>
              <a:rPr lang="en-US" sz="3200" dirty="0"/>
              <a:t>:</a:t>
            </a:r>
          </a:p>
          <a:p>
            <a:pPr lvl="1"/>
            <a:r>
              <a:rPr lang="en-US" sz="2600" b="1" dirty="0"/>
              <a:t>Existence is guided by opposing forces</a:t>
            </a:r>
          </a:p>
          <a:p>
            <a:pPr lvl="2"/>
            <a:r>
              <a:rPr lang="en-US" sz="2400" dirty="0"/>
              <a:t>“Defeat hardness with softness”</a:t>
            </a:r>
          </a:p>
          <a:p>
            <a:pPr lvl="2"/>
            <a:r>
              <a:rPr lang="en-US" sz="2400" dirty="0"/>
              <a:t>“A bowl is most useful when it is empty”</a:t>
            </a:r>
          </a:p>
          <a:p>
            <a:pPr lvl="1"/>
            <a:r>
              <a:rPr lang="en-US" sz="2600" b="1" dirty="0"/>
              <a:t>Look to nature for guidance </a:t>
            </a:r>
            <a:r>
              <a:rPr lang="en-US" sz="2600" dirty="0"/>
              <a:t>(or reversely, nature guides us)</a:t>
            </a:r>
          </a:p>
          <a:p>
            <a:pPr lvl="2"/>
            <a:r>
              <a:rPr lang="en-US" sz="2400" u="sng" dirty="0"/>
              <a:t>Nature is ever changing </a:t>
            </a:r>
            <a:r>
              <a:rPr lang="en-US" sz="2400" dirty="0"/>
              <a:t>and we must understand and change with it</a:t>
            </a:r>
          </a:p>
          <a:p>
            <a:pPr lvl="2"/>
            <a:r>
              <a:rPr lang="en-US" sz="2400" dirty="0"/>
              <a:t>“The more laws imposed, the more thieves and bandits there will be”</a:t>
            </a:r>
          </a:p>
          <a:p>
            <a:endParaRPr lang="en-US" dirty="0"/>
          </a:p>
        </p:txBody>
      </p:sp>
      <p:pic>
        <p:nvPicPr>
          <p:cNvPr id="4" name="Picture 3">
            <a:extLst>
              <a:ext uri="{FF2B5EF4-FFF2-40B4-BE49-F238E27FC236}">
                <a16:creationId xmlns:a16="http://schemas.microsoft.com/office/drawing/2014/main" id="{755118B6-414E-4121-955E-D667EF5C046A}"/>
              </a:ext>
            </a:extLst>
          </p:cNvPr>
          <p:cNvPicPr>
            <a:picLocks noChangeAspect="1"/>
          </p:cNvPicPr>
          <p:nvPr/>
        </p:nvPicPr>
        <p:blipFill>
          <a:blip r:embed="rId2"/>
          <a:stretch>
            <a:fillRect/>
          </a:stretch>
        </p:blipFill>
        <p:spPr>
          <a:xfrm>
            <a:off x="7313612" y="274638"/>
            <a:ext cx="4666268" cy="2283574"/>
          </a:xfrm>
          <a:prstGeom prst="rect">
            <a:avLst/>
          </a:prstGeom>
        </p:spPr>
      </p:pic>
      <p:pic>
        <p:nvPicPr>
          <p:cNvPr id="5" name="Picture 2">
            <a:extLst>
              <a:ext uri="{FF2B5EF4-FFF2-40B4-BE49-F238E27FC236}">
                <a16:creationId xmlns:a16="http://schemas.microsoft.com/office/drawing/2014/main" id="{568DC012-B964-4173-886B-4069D63A9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084" y="4299789"/>
            <a:ext cx="1654208" cy="165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4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2B6-5628-4CD4-9148-7F15BB56682D}"/>
              </a:ext>
            </a:extLst>
          </p:cNvPr>
          <p:cNvSpPr>
            <a:spLocks noGrp="1"/>
          </p:cNvSpPr>
          <p:nvPr>
            <p:ph type="title"/>
          </p:nvPr>
        </p:nvSpPr>
        <p:spPr/>
        <p:txBody>
          <a:bodyPr/>
          <a:lstStyle/>
          <a:p>
            <a:r>
              <a:rPr lang="en-US" dirty="0"/>
              <a:t>Legalism (370-ish BCE)</a:t>
            </a:r>
          </a:p>
        </p:txBody>
      </p:sp>
      <p:sp>
        <p:nvSpPr>
          <p:cNvPr id="3" name="Content Placeholder 2">
            <a:extLst>
              <a:ext uri="{FF2B5EF4-FFF2-40B4-BE49-F238E27FC236}">
                <a16:creationId xmlns:a16="http://schemas.microsoft.com/office/drawing/2014/main" id="{19539C2E-C131-4E33-A1D3-1E4804E1C2BF}"/>
              </a:ext>
            </a:extLst>
          </p:cNvPr>
          <p:cNvSpPr>
            <a:spLocks noGrp="1"/>
          </p:cNvSpPr>
          <p:nvPr>
            <p:ph idx="1"/>
          </p:nvPr>
        </p:nvSpPr>
        <p:spPr>
          <a:xfrm>
            <a:off x="227012" y="1828800"/>
            <a:ext cx="9437690" cy="4754562"/>
          </a:xfrm>
        </p:spPr>
        <p:txBody>
          <a:bodyPr>
            <a:normAutofit fontScale="92500" lnSpcReduction="10000"/>
          </a:bodyPr>
          <a:lstStyle/>
          <a:p>
            <a:r>
              <a:rPr lang="en-US" sz="3000" u="sng" dirty="0"/>
              <a:t>Founder</a:t>
            </a:r>
            <a:r>
              <a:rPr lang="en-US" sz="3000" dirty="0"/>
              <a:t> – Unsure, but most famous is Shang Yang and Han Fei</a:t>
            </a:r>
          </a:p>
          <a:p>
            <a:r>
              <a:rPr lang="en-US" sz="3200" u="sng" dirty="0"/>
              <a:t>Basic ideas</a:t>
            </a:r>
            <a:r>
              <a:rPr lang="en-US" sz="3200" dirty="0"/>
              <a:t>:</a:t>
            </a:r>
          </a:p>
          <a:p>
            <a:pPr lvl="1"/>
            <a:r>
              <a:rPr lang="en-US" sz="2800" dirty="0"/>
              <a:t>Legalist reasoning -</a:t>
            </a:r>
          </a:p>
          <a:p>
            <a:pPr marL="960120" lvl="2" indent="-457200">
              <a:buFont typeface="+mj-lt"/>
              <a:buAutoNum type="arabicPeriod"/>
            </a:pPr>
            <a:r>
              <a:rPr lang="en-US" sz="2600" dirty="0">
                <a:solidFill>
                  <a:schemeClr val="accent5"/>
                </a:solidFill>
              </a:rPr>
              <a:t>Man</a:t>
            </a:r>
            <a:r>
              <a:rPr lang="en-US" sz="2600" dirty="0"/>
              <a:t> is </a:t>
            </a:r>
            <a:r>
              <a:rPr lang="en-US" sz="2600" dirty="0">
                <a:solidFill>
                  <a:srgbClr val="7030A0"/>
                </a:solidFill>
              </a:rPr>
              <a:t>selfish and evil</a:t>
            </a:r>
          </a:p>
          <a:p>
            <a:pPr marL="960120" lvl="2" indent="-457200">
              <a:buFont typeface="+mj-lt"/>
              <a:buAutoNum type="arabicPeriod"/>
            </a:pPr>
            <a:r>
              <a:rPr lang="en-US" sz="2600" dirty="0">
                <a:solidFill>
                  <a:srgbClr val="7030A0"/>
                </a:solidFill>
              </a:rPr>
              <a:t>Selfishness and evil </a:t>
            </a:r>
            <a:r>
              <a:rPr lang="en-US" sz="2600" dirty="0"/>
              <a:t>need to be </a:t>
            </a:r>
            <a:r>
              <a:rPr lang="en-US" sz="2600" dirty="0">
                <a:solidFill>
                  <a:schemeClr val="accent6"/>
                </a:solidFill>
              </a:rPr>
              <a:t>controlled</a:t>
            </a:r>
          </a:p>
          <a:p>
            <a:pPr marL="960120" lvl="2" indent="-457200">
              <a:buFont typeface="+mj-lt"/>
              <a:buAutoNum type="arabicPeriod"/>
            </a:pPr>
            <a:r>
              <a:rPr lang="en-US" sz="2600" dirty="0"/>
              <a:t>It is the </a:t>
            </a:r>
            <a:r>
              <a:rPr lang="en-US" sz="2600" dirty="0">
                <a:solidFill>
                  <a:schemeClr val="accent4"/>
                </a:solidFill>
              </a:rPr>
              <a:t>government</a:t>
            </a:r>
            <a:r>
              <a:rPr lang="en-US" sz="2600" dirty="0"/>
              <a:t>’s job is to </a:t>
            </a:r>
            <a:r>
              <a:rPr lang="en-US" sz="2600" dirty="0">
                <a:solidFill>
                  <a:schemeClr val="accent6"/>
                </a:solidFill>
              </a:rPr>
              <a:t>control</a:t>
            </a:r>
            <a:r>
              <a:rPr lang="en-US" sz="2600" dirty="0"/>
              <a:t> </a:t>
            </a:r>
            <a:r>
              <a:rPr lang="en-US" sz="2600" dirty="0">
                <a:solidFill>
                  <a:schemeClr val="accent5"/>
                </a:solidFill>
              </a:rPr>
              <a:t>man</a:t>
            </a:r>
          </a:p>
          <a:p>
            <a:pPr lvl="1"/>
            <a:r>
              <a:rPr lang="en-US" sz="2800" u="sng" dirty="0"/>
              <a:t>People must follow rules </a:t>
            </a:r>
            <a:r>
              <a:rPr lang="en-US" sz="2800" dirty="0"/>
              <a:t>established by the leader/government</a:t>
            </a:r>
          </a:p>
          <a:p>
            <a:pPr lvl="2"/>
            <a:r>
              <a:rPr lang="en-US" sz="2600" u="sng" dirty="0"/>
              <a:t>Harsh punishment for breaking the rules </a:t>
            </a:r>
            <a:r>
              <a:rPr lang="en-US" sz="2600" dirty="0"/>
              <a:t>to set an example for others (killing the chicken to scare the monkeys)</a:t>
            </a:r>
          </a:p>
          <a:p>
            <a:pPr marL="274320" lvl="1" indent="0">
              <a:buNone/>
            </a:pPr>
            <a:endParaRPr lang="en-US" dirty="0"/>
          </a:p>
        </p:txBody>
      </p:sp>
      <p:pic>
        <p:nvPicPr>
          <p:cNvPr id="1026" name="Picture 2" descr="It-法.svg">
            <a:extLst>
              <a:ext uri="{FF2B5EF4-FFF2-40B4-BE49-F238E27FC236}">
                <a16:creationId xmlns:a16="http://schemas.microsoft.com/office/drawing/2014/main" id="{D45088E2-B2D4-4E00-915C-D6A20E702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121" y="833120"/>
            <a:ext cx="1991359" cy="1991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DCFF25-ACE0-4AAE-A084-3787F49C3893}"/>
              </a:ext>
            </a:extLst>
          </p:cNvPr>
          <p:cNvPicPr>
            <a:picLocks noChangeAspect="1"/>
          </p:cNvPicPr>
          <p:nvPr/>
        </p:nvPicPr>
        <p:blipFill>
          <a:blip r:embed="rId3"/>
          <a:stretch>
            <a:fillRect/>
          </a:stretch>
        </p:blipFill>
        <p:spPr>
          <a:xfrm>
            <a:off x="9664702" y="3429000"/>
            <a:ext cx="2362199" cy="2677159"/>
          </a:xfrm>
          <a:prstGeom prst="rect">
            <a:avLst/>
          </a:prstGeom>
        </p:spPr>
      </p:pic>
    </p:spTree>
    <p:extLst>
      <p:ext uri="{BB962C8B-B14F-4D97-AF65-F5344CB8AC3E}">
        <p14:creationId xmlns:p14="http://schemas.microsoft.com/office/powerpoint/2010/main" val="174412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D3CB-34D7-47FB-BD63-02B6BCE55623}"/>
              </a:ext>
            </a:extLst>
          </p:cNvPr>
          <p:cNvSpPr>
            <a:spLocks noGrp="1"/>
          </p:cNvSpPr>
          <p:nvPr>
            <p:ph type="title"/>
          </p:nvPr>
        </p:nvSpPr>
        <p:spPr/>
        <p:txBody>
          <a:bodyPr/>
          <a:lstStyle/>
          <a:p>
            <a:r>
              <a:rPr lang="en-US" dirty="0"/>
              <a:t>Situation</a:t>
            </a:r>
          </a:p>
        </p:txBody>
      </p:sp>
      <p:sp>
        <p:nvSpPr>
          <p:cNvPr id="3" name="Content Placeholder 2">
            <a:extLst>
              <a:ext uri="{FF2B5EF4-FFF2-40B4-BE49-F238E27FC236}">
                <a16:creationId xmlns:a16="http://schemas.microsoft.com/office/drawing/2014/main" id="{3BCA330A-1B0E-4746-9EA8-6445E7A62A9F}"/>
              </a:ext>
            </a:extLst>
          </p:cNvPr>
          <p:cNvSpPr>
            <a:spLocks noGrp="1"/>
          </p:cNvSpPr>
          <p:nvPr>
            <p:ph idx="1"/>
          </p:nvPr>
        </p:nvSpPr>
        <p:spPr/>
        <p:txBody>
          <a:bodyPr>
            <a:normAutofit lnSpcReduction="10000"/>
          </a:bodyPr>
          <a:lstStyle/>
          <a:p>
            <a:pPr marL="45720" indent="0">
              <a:buNone/>
            </a:pPr>
            <a:r>
              <a:rPr lang="en-US" sz="2800" dirty="0"/>
              <a:t>A young man is </a:t>
            </a:r>
            <a:r>
              <a:rPr lang="en-US" sz="2800" u="sng" dirty="0"/>
              <a:t>caught stealing</a:t>
            </a:r>
            <a:r>
              <a:rPr lang="en-US" sz="2800" dirty="0"/>
              <a:t> from a neighbor (</a:t>
            </a:r>
            <a:r>
              <a:rPr lang="en-US" sz="2800" u="sng" dirty="0"/>
              <a:t>stealing is illegal</a:t>
            </a:r>
            <a:r>
              <a:rPr lang="en-US" sz="2800" dirty="0"/>
              <a:t>!). When asked why, the young man said his </a:t>
            </a:r>
            <a:r>
              <a:rPr lang="en-US" sz="2800" u="sng" dirty="0"/>
              <a:t>elder brother </a:t>
            </a:r>
            <a:r>
              <a:rPr lang="en-US" sz="2800" dirty="0"/>
              <a:t>asked him to take the </a:t>
            </a:r>
            <a:r>
              <a:rPr lang="en-US" sz="2800" u="sng" dirty="0"/>
              <a:t>medicine</a:t>
            </a:r>
            <a:r>
              <a:rPr lang="en-US" sz="2800" dirty="0"/>
              <a:t> from the neighbors house because </a:t>
            </a:r>
            <a:r>
              <a:rPr lang="en-US" sz="2800" u="sng" dirty="0"/>
              <a:t>their father is sick </a:t>
            </a:r>
            <a:r>
              <a:rPr lang="en-US" sz="2800" dirty="0"/>
              <a:t>and </a:t>
            </a:r>
            <a:r>
              <a:rPr lang="en-US" sz="2800" u="sng" dirty="0"/>
              <a:t>they have no money</a:t>
            </a:r>
          </a:p>
          <a:p>
            <a:pPr marL="45720" indent="0">
              <a:buNone/>
            </a:pPr>
            <a:endParaRPr lang="en-US" u="sng" dirty="0"/>
          </a:p>
          <a:p>
            <a:pPr marL="45720" indent="0" algn="ctr">
              <a:buNone/>
            </a:pPr>
            <a:r>
              <a:rPr lang="en-US" sz="3200" dirty="0"/>
              <a:t>What would a _______ say in this situation?</a:t>
            </a:r>
          </a:p>
          <a:p>
            <a:pPr marL="274320" lvl="1" indent="0" algn="ctr">
              <a:buNone/>
            </a:pPr>
            <a:r>
              <a:rPr lang="en-US" sz="2800" b="1" dirty="0"/>
              <a:t>- Confucian</a:t>
            </a:r>
          </a:p>
          <a:p>
            <a:pPr marL="274320" lvl="1" indent="0" algn="ctr">
              <a:buNone/>
            </a:pPr>
            <a:r>
              <a:rPr lang="en-US" sz="2800" b="1" dirty="0"/>
              <a:t>- Daoist</a:t>
            </a:r>
          </a:p>
          <a:p>
            <a:pPr marL="274320" lvl="1" indent="0" algn="ctr">
              <a:buNone/>
            </a:pPr>
            <a:r>
              <a:rPr lang="en-US" sz="2800" b="1" dirty="0"/>
              <a:t>- Legalist</a:t>
            </a:r>
            <a:endParaRPr lang="en-US" b="1" dirty="0"/>
          </a:p>
        </p:txBody>
      </p:sp>
    </p:spTree>
    <p:extLst>
      <p:ext uri="{BB962C8B-B14F-4D97-AF65-F5344CB8AC3E}">
        <p14:creationId xmlns:p14="http://schemas.microsoft.com/office/powerpoint/2010/main" val="8959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Asian continent presentation (widescreen).potx" id="{31FB3925-764B-43EF-9872-B9679BB7E4DF}" vid="{673206A3-E9F7-473E-92E4-819DC3D81381}"/>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Asian continent presentation (widescreen)</Template>
  <TotalTime>3875</TotalTime>
  <Words>2172</Words>
  <Application>Microsoft Office PowerPoint</Application>
  <PresentationFormat>Custom</PresentationFormat>
  <Paragraphs>318</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微軟正黑體</vt:lpstr>
      <vt:lpstr>Arial</vt:lpstr>
      <vt:lpstr>Century Gothic</vt:lpstr>
      <vt:lpstr>Continental Asia 16x9</vt:lpstr>
      <vt:lpstr>World History</vt:lpstr>
      <vt:lpstr>Agenda</vt:lpstr>
      <vt:lpstr>Shang Period (1750-1045BCE)</vt:lpstr>
      <vt:lpstr>Zhou Period (1045-221BCE)</vt:lpstr>
      <vt:lpstr>Warring States Period of the Late Zhou (490BCE – 221BCE)</vt:lpstr>
      <vt:lpstr>Confucianism (550BCE)</vt:lpstr>
      <vt:lpstr>Daoism (600BCE)</vt:lpstr>
      <vt:lpstr>Legalism (370-ish BCE)</vt:lpstr>
      <vt:lpstr>Situation</vt:lpstr>
      <vt:lpstr>Warring States Period of the Late Zhou (490BCE – 221BCE) cont.</vt:lpstr>
      <vt:lpstr>Qin Dynasty (221-206BCE)</vt:lpstr>
      <vt:lpstr>Excerpt from “Records of the Grand Historian (Shiji)” by Sima Qian, 94BCE*</vt:lpstr>
      <vt:lpstr>Achievements of the Qin Dynasty</vt:lpstr>
      <vt:lpstr>Decline of Qin Dynasty</vt:lpstr>
      <vt:lpstr>HAN Dynasty (Know &amp; Want to Know)</vt:lpstr>
      <vt:lpstr>Battle for China: Xiang Yu vs. Liu Bang [v]</vt:lpstr>
      <vt:lpstr>Han Dynasty (206BCE – 220CE)</vt:lpstr>
      <vt:lpstr>Han Dynasty Social Structure</vt:lpstr>
      <vt:lpstr>Gaozu’s Successors</vt:lpstr>
      <vt:lpstr>Han Problems: Economy</vt:lpstr>
      <vt:lpstr>Han Problems: Invasions and Weak Rulers</vt:lpstr>
      <vt:lpstr>Wang Mang and the shortest-lived Chinese dynasty</vt:lpstr>
      <vt:lpstr>Xin Dynasty: Wang Mang doesn’t have the mandate of heaven</vt:lpstr>
      <vt:lpstr>End of Xin and the Eastern Han</vt:lpstr>
      <vt:lpstr>End of the Eastern Han </vt:lpstr>
      <vt:lpstr>Timeline!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History</dc:title>
  <dc:creator>Johnny Ng</dc:creator>
  <cp:lastModifiedBy>Johnny Ng</cp:lastModifiedBy>
  <cp:revision>53</cp:revision>
  <dcterms:created xsi:type="dcterms:W3CDTF">2017-11-27T20:51:41Z</dcterms:created>
  <dcterms:modified xsi:type="dcterms:W3CDTF">2018-11-06T22:51:42Z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