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8" r:id="rId12"/>
    <p:sldId id="267" r:id="rId13"/>
    <p:sldId id="270" r:id="rId14"/>
    <p:sldId id="262" r:id="rId15"/>
    <p:sldId id="272" r:id="rId16"/>
    <p:sldId id="277" r:id="rId17"/>
    <p:sldId id="278" r:id="rId18"/>
    <p:sldId id="279" r:id="rId19"/>
    <p:sldId id="275" r:id="rId20"/>
    <p:sldId id="280" r:id="rId21"/>
    <p:sldId id="274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454" autoAdjust="0"/>
  </p:normalViewPr>
  <p:slideViewPr>
    <p:cSldViewPr snapToGrid="0">
      <p:cViewPr varScale="1">
        <p:scale>
          <a:sx n="55" d="100"/>
          <a:sy n="55" d="100"/>
        </p:scale>
        <p:origin x="10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5F65B2E-66CF-4140-94B6-9505AE2DCBC5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D1DB344-2677-4EB3-A004-482BB4C17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4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DB344-2677-4EB3-A004-482BB4C176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79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show image 1 and divide until we’ve honed in on the section</a:t>
            </a:r>
          </a:p>
          <a:p>
            <a:r>
              <a:rPr lang="en-US" dirty="0"/>
              <a:t>Second, show Mediterranean map and hone in</a:t>
            </a:r>
          </a:p>
          <a:p>
            <a:r>
              <a:rPr lang="en-US" dirty="0"/>
              <a:t>Then, pull up Google Earth and do a search on the globe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DB344-2677-4EB3-A004-482BB4C176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38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A: </a:t>
            </a:r>
          </a:p>
          <a:p>
            <a:pPr marL="174708" indent="-174708">
              <a:buFontTx/>
              <a:buChar char="-"/>
            </a:pPr>
            <a:r>
              <a:rPr lang="en-US" dirty="0"/>
              <a:t>The mountainous terrain makes farming difficult so both agriculture and seafood and trade are important</a:t>
            </a:r>
          </a:p>
          <a:p>
            <a:pPr marL="174708" indent="-174708">
              <a:buFontTx/>
              <a:buChar char="-"/>
            </a:pPr>
            <a:r>
              <a:rPr lang="en-US" dirty="0"/>
              <a:t>Much travelling by water, so likely ship experts</a:t>
            </a:r>
          </a:p>
          <a:p>
            <a:pPr marL="174708" indent="-174708">
              <a:buFontTx/>
              <a:buChar char="-"/>
            </a:pPr>
            <a:r>
              <a:rPr lang="en-US" dirty="0"/>
              <a:t>Localized groups in individual areas. Relatively independent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DB344-2677-4EB3-A004-482BB4C176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52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DB344-2677-4EB3-A004-482BB4C176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6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9575F-82BB-48E6-A187-60640719A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E903B6-697A-46BD-90A1-A12459E46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57C18-4227-43A0-992C-EB7C0E3DA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E15C5-9777-488B-990F-1309A52E7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4ED01-7EA8-41D3-AF11-70184368F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04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52AED-3F62-4799-B5DB-120C945EB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D2923-D8CF-45C4-947F-ADA11F7AA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91300-06DA-42AC-9106-56A9756B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45D44-8E42-42C7-A1E9-3808DDDA7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1D416-E896-4EE8-8E98-43F25FCC5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844A70-AC47-4FB4-BC09-90C5DAE0A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31C372-FA5E-48A5-B87D-CCD572BE9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F1662-164E-4065-8BCB-F91485DE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5DD7E-EAA1-4B1E-AAF5-5DF74F1B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76036-A631-4846-BC77-BDCBEFE1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7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C2D0-83AE-44A6-8B36-C2164C7D0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A8B93-FFBE-47BF-89F4-575F0BADA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BC4B4-123B-4AA4-A35A-43BE4245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29D5C-DE35-4C67-85E7-F8D27668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01E41-1ED5-4428-B462-8032B240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98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2791-0B68-4E1D-8103-B73E6908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B980D-D18E-4A3C-9A50-EA3FBA463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E8D8B-08A4-4E34-B21C-406AC2592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2FC49-0E57-4D17-B996-57F4FEDC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BCA34-F7B6-4D11-BA94-3DCC63D2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18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9D0D3-ED6C-4F44-8B00-4DB46AA5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87316-8721-46F1-92A9-62F71A3B5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7799E-AE51-4CC0-9ED0-833AF44A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6F03F-A7E5-417E-9B8D-7AC5B98A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C0D9D-DD09-469D-8A9C-C33B59D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7B28B4-34A4-4312-B1A3-AFC120B3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8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14D6-A3C0-48B1-9057-8B1F5B4AF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AB1F3-4097-4963-8114-3F2E06A0B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7D1136-AA4E-456A-AF34-9A8F069C9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F1352-8C6E-4669-805A-C570CB0C9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9167EE-40A2-4BBE-AC12-DB33EDC3FA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8096C9-E13E-4566-A4BA-A4E7702B2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86CDE-ADBC-4165-BBF5-8B4BC775D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E71A1F-7B4A-4299-8F8B-CE73C2A2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18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F790-401F-41A3-BA03-DC37E117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C42E92-1E70-4715-A7BE-6F63D2B9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B4D96-54DC-48F4-A478-FAF29675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1F34B-5CD1-4818-9183-7ABAFF5D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70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C2726-7026-4FBD-93A5-8EDD566F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A0AD3-1CBA-4EFC-A637-7404578F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98D95-1C28-4D66-8592-BCA64140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2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08B76-F9A8-49CE-821F-E2BA34FC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22F15-EEBD-432D-A44C-B90A77BF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438F6-27F3-4B6C-B130-8B06EB6BB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AB74D-D04C-4453-B954-6539BA791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A7F4B-F7FA-4CEB-97F0-163658B5A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89DCB-578F-4CEA-9E52-3576D033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7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B3DC8-FB8F-4982-86C9-345EAB418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FBEEED-E52B-441D-99A0-81D733453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163B84-3667-4C0C-9A9E-A02642724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03481-5466-4076-90AF-15C371791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3FF41-1E33-45B1-BE10-5FDED503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F3C6A-CC30-4C3F-9AC8-0C942E1A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0AF3B1-D8DC-49DC-B8A4-1FDE6E4A3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DDB17-3E64-4723-B7B2-7B862DDE8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ACDAE-94E8-41F4-8F45-76257EF5C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E7D2A-A401-417D-867A-052BF0F87B90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4D45-14A8-47F5-B875-CD9251AB9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7B73E-6E32-4F09-8428-119FFB61D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BEDC59-95AF-4B4F-9FA6-97D5D9514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6F907F-C693-4223-924C-B5B6C0BC6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427" y="1789765"/>
            <a:ext cx="5224041" cy="1241325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Ancient Greece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DF50FF-27E1-40B8-B02E-6934E9EBA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4633" y="3200399"/>
            <a:ext cx="3765630" cy="1655762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World History w/ Mr. Ng</a:t>
            </a:r>
          </a:p>
          <a:p>
            <a:r>
              <a:rPr lang="en-US" dirty="0">
                <a:highlight>
                  <a:srgbClr val="FFFF00"/>
                </a:highlight>
              </a:rPr>
              <a:t>2018-2019</a:t>
            </a:r>
          </a:p>
        </p:txBody>
      </p:sp>
    </p:spTree>
    <p:extLst>
      <p:ext uri="{BB962C8B-B14F-4D97-AF65-F5344CB8AC3E}">
        <p14:creationId xmlns:p14="http://schemas.microsoft.com/office/powerpoint/2010/main" val="3029236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51F58-39E6-4886-9CA9-21DF8A790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Two Famous Greek Polis’: Athens &amp; Sparta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76E4AB-55CB-4624-9B99-A111D0C78E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9154592"/>
              </p:ext>
            </p:extLst>
          </p:nvPr>
        </p:nvGraphicFramePr>
        <p:xfrm>
          <a:off x="4134116" y="957363"/>
          <a:ext cx="7960463" cy="581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7134">
                  <a:extLst>
                    <a:ext uri="{9D8B030D-6E8A-4147-A177-3AD203B41FA5}">
                      <a16:colId xmlns:a16="http://schemas.microsoft.com/office/drawing/2014/main" val="2843195457"/>
                    </a:ext>
                  </a:extLst>
                </a:gridCol>
                <a:gridCol w="3214268">
                  <a:extLst>
                    <a:ext uri="{9D8B030D-6E8A-4147-A177-3AD203B41FA5}">
                      <a16:colId xmlns:a16="http://schemas.microsoft.com/office/drawing/2014/main" val="1694244765"/>
                    </a:ext>
                  </a:extLst>
                </a:gridCol>
                <a:gridCol w="3139061">
                  <a:extLst>
                    <a:ext uri="{9D8B030D-6E8A-4147-A177-3AD203B41FA5}">
                      <a16:colId xmlns:a16="http://schemas.microsoft.com/office/drawing/2014/main" val="1989568180"/>
                    </a:ext>
                  </a:extLst>
                </a:gridCol>
              </a:tblGrid>
              <a:tr h="512622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Athens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Sparta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250133"/>
                  </a:ext>
                </a:extLst>
              </a:tr>
              <a:tr h="7505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Gov’t Style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Democracy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Oligarchy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216770"/>
                  </a:ext>
                </a:extLst>
              </a:tr>
              <a:tr h="7505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Ruler(s)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Elected Council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2 Kings &amp; Council of Elders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951019"/>
                  </a:ext>
                </a:extLst>
              </a:tr>
              <a:tr h="7656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Social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Citizens, Foreigners, Slaves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Citizens, Helots (like-slaves)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917230"/>
                  </a:ext>
                </a:extLst>
              </a:tr>
              <a:tr h="7656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Arts, Literature, Debate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War (train from 7-17), Debate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946762"/>
                  </a:ext>
                </a:extLst>
              </a:tr>
              <a:tr h="10984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Women’s Rights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Limited; little to 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Owned property, can divorce, educated + trained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42591"/>
                  </a:ext>
                </a:extLst>
              </a:tr>
              <a:tr h="7656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Military 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Naval Combat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(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</a:rPr>
                        <a:t>Trireme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Land Army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(Phalanx)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8125"/>
                  </a:ext>
                </a:extLst>
              </a:tr>
            </a:tbl>
          </a:graphicData>
        </a:graphic>
      </p:graphicFrame>
      <p:pic>
        <p:nvPicPr>
          <p:cNvPr id="2052" name="Picture 4" descr="Image result for famous city-states of greece">
            <a:extLst>
              <a:ext uri="{FF2B5EF4-FFF2-40B4-BE49-F238E27FC236}">
                <a16:creationId xmlns:a16="http://schemas.microsoft.com/office/drawing/2014/main" id="{76E62CC8-ECE1-41F9-9E7F-5B08690D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363"/>
            <a:ext cx="4036695" cy="351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55931-3FCF-401C-8E77-D0345C550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1" y="1511461"/>
            <a:ext cx="3835078" cy="1917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E3F1FE-EB2F-4C91-B3E2-84FB590B8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33" y="3796055"/>
            <a:ext cx="3380265" cy="2601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2F46D7-2ED6-477E-BD62-FD9303499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39" y="1855310"/>
            <a:ext cx="3559851" cy="3559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85BDC-F9DA-4A80-96A1-D97E5D6B9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379" y="1052424"/>
            <a:ext cx="5283623" cy="2743631"/>
          </a:xfrm>
          <a:prstGeom prst="rect">
            <a:avLst/>
          </a:prstGeom>
        </p:spPr>
      </p:pic>
      <p:pic>
        <p:nvPicPr>
          <p:cNvPr id="2056" name="Picture 8" descr="Image result for phalanx">
            <a:extLst>
              <a:ext uri="{FF2B5EF4-FFF2-40B4-BE49-F238E27FC236}">
                <a16:creationId xmlns:a16="http://schemas.microsoft.com/office/drawing/2014/main" id="{D151B03A-7996-4C24-8917-4F3FF73E8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957363"/>
            <a:ext cx="47625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69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028FB-0DB9-459E-B750-7D2C1799D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0DFE1-AAF3-474D-B557-B147CBBD1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E08F0-23C3-48D5-8375-6FE8ED621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34" y="0"/>
            <a:ext cx="11274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97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D5FFC-6065-4453-A915-02BE810C0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26" y="39103"/>
            <a:ext cx="11088547" cy="1325563"/>
          </a:xfrm>
        </p:spPr>
        <p:txBody>
          <a:bodyPr/>
          <a:lstStyle/>
          <a:p>
            <a:r>
              <a:rPr lang="en-US" dirty="0"/>
              <a:t>Your Homework – Greco-Persian War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16F05-93FA-483A-B446-E43BDE2D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726" y="3674502"/>
            <a:ext cx="10893063" cy="3144395"/>
          </a:xfrm>
        </p:spPr>
        <p:txBody>
          <a:bodyPr/>
          <a:lstStyle/>
          <a:p>
            <a:r>
              <a:rPr lang="en-US" dirty="0"/>
              <a:t>Create an accurate timeline using ALL six events above relating to the Greco-Persian War on an A4 paper</a:t>
            </a:r>
          </a:p>
          <a:p>
            <a:pPr lvl="1"/>
            <a:r>
              <a:rPr lang="en-US" dirty="0"/>
              <a:t>Include Event Names</a:t>
            </a:r>
          </a:p>
          <a:p>
            <a:pPr lvl="1"/>
            <a:r>
              <a:rPr lang="en-US" dirty="0"/>
              <a:t>Include Year(s) for each event</a:t>
            </a:r>
          </a:p>
          <a:p>
            <a:pPr lvl="1"/>
            <a:r>
              <a:rPr lang="en-US" dirty="0"/>
              <a:t>Write a 1-paragraph summary (in your own words) for ONE of the events from the timeline at the bottom of the page</a:t>
            </a:r>
          </a:p>
          <a:p>
            <a:r>
              <a:rPr lang="en-US" dirty="0"/>
              <a:t>Be aware that for BCE dates, year decreases as it moves to the right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169E39-E188-4DB9-8A9D-863632B15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443326"/>
              </p:ext>
            </p:extLst>
          </p:nvPr>
        </p:nvGraphicFramePr>
        <p:xfrm>
          <a:off x="649467" y="1127286"/>
          <a:ext cx="10893063" cy="1645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31021">
                  <a:extLst>
                    <a:ext uri="{9D8B030D-6E8A-4147-A177-3AD203B41FA5}">
                      <a16:colId xmlns:a16="http://schemas.microsoft.com/office/drawing/2014/main" val="1852917136"/>
                    </a:ext>
                  </a:extLst>
                </a:gridCol>
                <a:gridCol w="3631021">
                  <a:extLst>
                    <a:ext uri="{9D8B030D-6E8A-4147-A177-3AD203B41FA5}">
                      <a16:colId xmlns:a16="http://schemas.microsoft.com/office/drawing/2014/main" val="2923876482"/>
                    </a:ext>
                  </a:extLst>
                </a:gridCol>
                <a:gridCol w="3631021">
                  <a:extLst>
                    <a:ext uri="{9D8B030D-6E8A-4147-A177-3AD203B41FA5}">
                      <a16:colId xmlns:a16="http://schemas.microsoft.com/office/drawing/2014/main" val="532336570"/>
                    </a:ext>
                  </a:extLst>
                </a:gridCol>
              </a:tblGrid>
              <a:tr h="83930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Founding of the Delian League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Battle of Thermopylae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Peace of </a:t>
                      </a:r>
                      <a:r>
                        <a:rPr lang="en-US" sz="3200" dirty="0" err="1"/>
                        <a:t>Callias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0800509"/>
                  </a:ext>
                </a:extLst>
              </a:tr>
              <a:tr h="48626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Battle of Marathon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Ionian Revolt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Battle of Plataea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660607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73D8353-C1AB-4343-BFB9-329789E14FFF}"/>
              </a:ext>
            </a:extLst>
          </p:cNvPr>
          <p:cNvCxnSpPr>
            <a:cxnSpLocks/>
          </p:cNvCxnSpPr>
          <p:nvPr/>
        </p:nvCxnSpPr>
        <p:spPr>
          <a:xfrm>
            <a:off x="459128" y="3134199"/>
            <a:ext cx="1127374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EC0DB8-60F8-44B9-B39D-0E20B0770AE9}"/>
              </a:ext>
            </a:extLst>
          </p:cNvPr>
          <p:cNvCxnSpPr/>
          <p:nvPr/>
        </p:nvCxnSpPr>
        <p:spPr>
          <a:xfrm flipV="1">
            <a:off x="6782765" y="3006876"/>
            <a:ext cx="0" cy="254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8DA56E-6572-4FFA-B16B-0578248C7EFF}"/>
              </a:ext>
            </a:extLst>
          </p:cNvPr>
          <p:cNvCxnSpPr/>
          <p:nvPr/>
        </p:nvCxnSpPr>
        <p:spPr>
          <a:xfrm flipV="1">
            <a:off x="2687256" y="3034496"/>
            <a:ext cx="0" cy="254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F66E6E-D9BE-4335-B8A3-A14823C0B3A9}"/>
              </a:ext>
            </a:extLst>
          </p:cNvPr>
          <p:cNvCxnSpPr/>
          <p:nvPr/>
        </p:nvCxnSpPr>
        <p:spPr>
          <a:xfrm flipV="1">
            <a:off x="3798425" y="3006877"/>
            <a:ext cx="0" cy="254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1496CA-D84F-428D-A464-54A513479046}"/>
              </a:ext>
            </a:extLst>
          </p:cNvPr>
          <p:cNvCxnSpPr/>
          <p:nvPr/>
        </p:nvCxnSpPr>
        <p:spPr>
          <a:xfrm flipV="1">
            <a:off x="4735975" y="3008806"/>
            <a:ext cx="0" cy="254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42F3E1-BC46-4B38-9188-B997DED09736}"/>
              </a:ext>
            </a:extLst>
          </p:cNvPr>
          <p:cNvCxnSpPr/>
          <p:nvPr/>
        </p:nvCxnSpPr>
        <p:spPr>
          <a:xfrm flipV="1">
            <a:off x="5754547" y="3006876"/>
            <a:ext cx="0" cy="254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ED7039-0AB2-4096-BAE3-CD7441C772A7}"/>
              </a:ext>
            </a:extLst>
          </p:cNvPr>
          <p:cNvCxnSpPr/>
          <p:nvPr/>
        </p:nvCxnSpPr>
        <p:spPr>
          <a:xfrm flipV="1">
            <a:off x="1576086" y="3036424"/>
            <a:ext cx="0" cy="254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137422-C6E3-4F88-A00F-0CD08801D31E}"/>
              </a:ext>
            </a:extLst>
          </p:cNvPr>
          <p:cNvCxnSpPr/>
          <p:nvPr/>
        </p:nvCxnSpPr>
        <p:spPr>
          <a:xfrm flipV="1">
            <a:off x="7928658" y="2995301"/>
            <a:ext cx="0" cy="254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D46480-951D-48A8-A4C6-FC11A7755E15}"/>
              </a:ext>
            </a:extLst>
          </p:cNvPr>
          <p:cNvCxnSpPr/>
          <p:nvPr/>
        </p:nvCxnSpPr>
        <p:spPr>
          <a:xfrm flipV="1">
            <a:off x="9062977" y="3006876"/>
            <a:ext cx="0" cy="254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0F6C94-3C4E-4E61-9398-1F95CA2BB8D5}"/>
              </a:ext>
            </a:extLst>
          </p:cNvPr>
          <p:cNvCxnSpPr/>
          <p:nvPr/>
        </p:nvCxnSpPr>
        <p:spPr>
          <a:xfrm flipV="1">
            <a:off x="10336192" y="3034495"/>
            <a:ext cx="0" cy="254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088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0141-D188-4337-A528-6DA524AF7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868"/>
            <a:ext cx="10515600" cy="1035412"/>
          </a:xfrm>
        </p:spPr>
        <p:txBody>
          <a:bodyPr>
            <a:normAutofit fontScale="90000"/>
          </a:bodyPr>
          <a:lstStyle/>
          <a:p>
            <a:r>
              <a:rPr lang="en-US" dirty="0"/>
              <a:t>It may be beneficial for you to write these down…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AFB102B-AC90-4FF5-B43B-24F1A3478D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204675"/>
              </p:ext>
            </p:extLst>
          </p:nvPr>
        </p:nvGraphicFramePr>
        <p:xfrm>
          <a:off x="232283" y="1152280"/>
          <a:ext cx="3078077" cy="5359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077">
                  <a:extLst>
                    <a:ext uri="{9D8B030D-6E8A-4147-A177-3AD203B41FA5}">
                      <a16:colId xmlns:a16="http://schemas.microsoft.com/office/drawing/2014/main" val="1228594318"/>
                    </a:ext>
                  </a:extLst>
                </a:gridCol>
              </a:tblGrid>
              <a:tr h="5433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Vocabulary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575476"/>
                  </a:ext>
                </a:extLst>
              </a:tr>
              <a:tr h="5433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Tragedy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659392"/>
                  </a:ext>
                </a:extLst>
              </a:tr>
              <a:tr h="5433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Peloponnesian Wars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790350"/>
                  </a:ext>
                </a:extLst>
              </a:tr>
              <a:tr h="5433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Macedonian Empire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663525"/>
                  </a:ext>
                </a:extLst>
              </a:tr>
              <a:tr h="5433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Alexander the Great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980558"/>
                  </a:ext>
                </a:extLst>
              </a:tr>
              <a:tr h="100091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Hellenistic Period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33370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B58157E-D441-466A-BCCB-81EDD48F0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421676"/>
              </p:ext>
            </p:extLst>
          </p:nvPr>
        </p:nvGraphicFramePr>
        <p:xfrm>
          <a:off x="3597402" y="1344084"/>
          <a:ext cx="8362315" cy="4838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2315">
                  <a:extLst>
                    <a:ext uri="{9D8B030D-6E8A-4147-A177-3AD203B41FA5}">
                      <a16:colId xmlns:a16="http://schemas.microsoft.com/office/drawing/2014/main" val="1067102012"/>
                    </a:ext>
                  </a:extLst>
                </a:gridCol>
              </a:tblGrid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Questions to Consider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810474"/>
                  </a:ext>
                </a:extLst>
              </a:tr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Why was the Peloponnesian War ultimately terrible for both the Athenians and Spartans?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524073"/>
                  </a:ext>
                </a:extLst>
              </a:tr>
              <a:tr h="11517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Who was Alexander the Great and why was he considered “great”?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584377"/>
                  </a:ext>
                </a:extLst>
              </a:tr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What defines the Hellenistic Period?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168987"/>
                  </a:ext>
                </a:extLst>
              </a:tr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Name one major achievement of Classical Greece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511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719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Peloponnesian Wars (431-404)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5832" y="1690687"/>
            <a:ext cx="5048681" cy="4930031"/>
          </a:xfrm>
        </p:spPr>
        <p:txBody>
          <a:bodyPr>
            <a:noAutofit/>
          </a:bodyPr>
          <a:lstStyle/>
          <a:p>
            <a:r>
              <a:rPr lang="en-US" sz="3600" dirty="0"/>
              <a:t>The Sparta had fears that Athens was growing too strong</a:t>
            </a:r>
          </a:p>
          <a:p>
            <a:pPr lvl="1"/>
            <a:r>
              <a:rPr lang="en-US" sz="3200" dirty="0"/>
              <a:t>Athens had created defensive barriers after the Greco-Persian War around their empire </a:t>
            </a:r>
          </a:p>
          <a:p>
            <a:pPr lvl="2"/>
            <a:r>
              <a:rPr lang="en-US" sz="2800" dirty="0"/>
              <a:t>Not only for protection against Persia, but also against the Spartans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87" y="1581487"/>
            <a:ext cx="6718976" cy="50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84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Peloponnesian Wars (431-404BCE)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241" y="1690687"/>
            <a:ext cx="7750184" cy="4663813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First Peloponnesian War</a:t>
            </a:r>
          </a:p>
          <a:p>
            <a:pPr lvl="1"/>
            <a:r>
              <a:rPr lang="en-US" sz="3200" dirty="0"/>
              <a:t>Athens fought and defended using their Navy</a:t>
            </a:r>
          </a:p>
          <a:p>
            <a:pPr lvl="1"/>
            <a:r>
              <a:rPr lang="en-US" sz="3200" dirty="0"/>
              <a:t>Sparta fought by land</a:t>
            </a:r>
          </a:p>
          <a:p>
            <a:pPr lvl="1"/>
            <a:r>
              <a:rPr lang="en-US" sz="3200" dirty="0"/>
              <a:t>Ended in a truce</a:t>
            </a:r>
          </a:p>
          <a:p>
            <a:r>
              <a:rPr lang="en-US" sz="3600" dirty="0"/>
              <a:t>Second Peloponnesian War</a:t>
            </a:r>
          </a:p>
          <a:p>
            <a:pPr lvl="1"/>
            <a:r>
              <a:rPr lang="en-US" sz="3200" dirty="0"/>
              <a:t>Athens attempts to defeat one of Sparta’s allies and was defeated, ending the Athenian golden age</a:t>
            </a:r>
          </a:p>
          <a:p>
            <a:r>
              <a:rPr lang="en-US" sz="3600" dirty="0"/>
              <a:t>The Peloponnesian Wars were devastating to the various Greek city-states</a:t>
            </a:r>
          </a:p>
          <a:p>
            <a:pPr lvl="1"/>
            <a:r>
              <a:rPr lang="en-US" sz="3200" dirty="0"/>
              <a:t>Loss of wealth, power, and men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003" y="1302173"/>
            <a:ext cx="3747334" cy="5440840"/>
          </a:xfrm>
          <a:prstGeom prst="rect">
            <a:avLst/>
          </a:prstGeom>
        </p:spPr>
      </p:pic>
      <p:pic>
        <p:nvPicPr>
          <p:cNvPr id="1026" name="Picture 2" descr="https://external-preview.redd.it/IiLUdHTD7bBNNj45jJPea_ehtV0YvjyntMPnru19uZc.jpg?width=1005&amp;auto=webp&amp;s=4f99d1ef419ccb4e03725c62d00ef1c4520acbde">
            <a:extLst>
              <a:ext uri="{FF2B5EF4-FFF2-40B4-BE49-F238E27FC236}">
                <a16:creationId xmlns:a16="http://schemas.microsoft.com/office/drawing/2014/main" id="{4D378CE7-C44B-49BB-91AD-A8A49FFDB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472" y="0"/>
            <a:ext cx="8974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71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941"/>
          </a:xfrm>
        </p:spPr>
        <p:txBody>
          <a:bodyPr/>
          <a:lstStyle/>
          <a:p>
            <a:r>
              <a:rPr lang="en-US" dirty="0"/>
              <a:t>The Rise of Macedon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323" y="1250066"/>
            <a:ext cx="6991952" cy="4685283"/>
          </a:xfrm>
        </p:spPr>
        <p:txBody>
          <a:bodyPr>
            <a:noAutofit/>
          </a:bodyPr>
          <a:lstStyle/>
          <a:p>
            <a:r>
              <a:rPr lang="en-US" sz="3200" dirty="0"/>
              <a:t>The northern Kingdom of Macedon grows in power</a:t>
            </a:r>
          </a:p>
          <a:p>
            <a:r>
              <a:rPr lang="en-US" sz="3200" dirty="0"/>
              <a:t>Phillip II (Alexander’s father) of Macedonia conquered most of Greece in 359-336BCE</a:t>
            </a:r>
          </a:p>
          <a:p>
            <a:pPr lvl="1"/>
            <a:r>
              <a:rPr lang="en-US" sz="2800" dirty="0"/>
              <a:t>Macedonian Phalanx</a:t>
            </a:r>
          </a:p>
          <a:p>
            <a:r>
              <a:rPr lang="en-US" sz="3200" dirty="0"/>
              <a:t>Alexander takes over after his father’s death at the age of 20 as King</a:t>
            </a:r>
          </a:p>
          <a:p>
            <a:pPr lvl="1"/>
            <a:r>
              <a:rPr lang="en-US" sz="3200" dirty="0"/>
              <a:t>Taught by Aristotle</a:t>
            </a:r>
          </a:p>
          <a:p>
            <a:pPr lvl="1"/>
            <a:r>
              <a:rPr lang="en-US" sz="3200" dirty="0"/>
              <a:t>Takes over Persia</a:t>
            </a:r>
          </a:p>
          <a:p>
            <a:pPr lvl="1"/>
            <a:r>
              <a:rPr lang="en-US" sz="3200" dirty="0"/>
              <a:t>Continues onwards towards India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534" y="1460958"/>
            <a:ext cx="456247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8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95" y="4120587"/>
            <a:ext cx="11797848" cy="2639028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Alexander was able to expand his empire all the way to the western reaches of India (current day Pakistan) along the Indus River</a:t>
            </a:r>
          </a:p>
          <a:p>
            <a:pPr lvl="1"/>
            <a:r>
              <a:rPr lang="en-US" sz="2800" dirty="0"/>
              <a:t>However, Alexander dies at the age 33 in 323 BCE</a:t>
            </a:r>
          </a:p>
          <a:p>
            <a:r>
              <a:rPr lang="en-US" sz="3200" dirty="0"/>
              <a:t>The culture of the territories Alexander expanded to forever changed in terms of the spread of culture</a:t>
            </a:r>
          </a:p>
          <a:p>
            <a:pPr lvl="1"/>
            <a:r>
              <a:rPr lang="en-US" sz="2800" dirty="0"/>
              <a:t>Like the Persians, Alexander conquered, but allowed people to have their own control and religions in their areas. Much of Greek culture spread, though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863" y="811296"/>
            <a:ext cx="3839126" cy="2489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C68444-7467-409E-A59D-093E0792D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1" y="0"/>
            <a:ext cx="8136178" cy="40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C74F32-104E-47A3-9771-D4663EE2B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084" y="533238"/>
            <a:ext cx="3028950" cy="30289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130EE-B2F2-4EFF-9189-97C3F768E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21" y="1527857"/>
            <a:ext cx="7769885" cy="5231757"/>
          </a:xfrm>
        </p:spPr>
        <p:txBody>
          <a:bodyPr>
            <a:normAutofit/>
          </a:bodyPr>
          <a:lstStyle/>
          <a:p>
            <a:r>
              <a:rPr lang="en-US" sz="3600" dirty="0"/>
              <a:t>Built in the city named after the famous conqueror in 300 BCE</a:t>
            </a:r>
          </a:p>
          <a:p>
            <a:pPr lvl="1"/>
            <a:r>
              <a:rPr lang="en-US" sz="3200" dirty="0"/>
              <a:t>Alexandria, Egypt</a:t>
            </a:r>
          </a:p>
          <a:p>
            <a:r>
              <a:rPr lang="en-US" sz="3600" dirty="0"/>
              <a:t>Housed 40,000-400,000 scrolls</a:t>
            </a:r>
          </a:p>
          <a:p>
            <a:pPr lvl="1"/>
            <a:r>
              <a:rPr lang="en-US" sz="3200" dirty="0"/>
              <a:t>Scholars came from all over to study at this library</a:t>
            </a:r>
          </a:p>
          <a:p>
            <a:r>
              <a:rPr lang="en-US" sz="3600" dirty="0"/>
              <a:t>It will be set on fire a few times, but finally destroyed around 6</a:t>
            </a:r>
            <a:r>
              <a:rPr lang="en-US" sz="3600" baseline="30000" dirty="0"/>
              <a:t>th</a:t>
            </a:r>
            <a:r>
              <a:rPr lang="en-US" sz="3600" dirty="0"/>
              <a:t> century 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90256-C0E9-402F-8CBB-1BA5B36CF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of Alexandria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0BBF2-CCC9-40E1-B2E8-8C659DD8D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059" y="1784297"/>
            <a:ext cx="3429000" cy="348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F9F5A-7D25-4872-8C3C-288AF8994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940" y="3527372"/>
            <a:ext cx="3795239" cy="29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1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 housed and influenced works of Great Writers and Philosophers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56CAB8-5E17-4B3A-A91E-61501333C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199" y="1690688"/>
            <a:ext cx="7090975" cy="4171710"/>
          </a:xfrm>
        </p:spPr>
        <p:txBody>
          <a:bodyPr>
            <a:noAutofit/>
          </a:bodyPr>
          <a:lstStyle/>
          <a:p>
            <a:r>
              <a:rPr lang="en-US" dirty="0"/>
              <a:t>Greek dramas and plays were store at Alexandria</a:t>
            </a:r>
          </a:p>
          <a:p>
            <a:pPr lvl="1"/>
            <a:r>
              <a:rPr lang="en-US" dirty="0"/>
              <a:t>Sophocles’ famous plays like Oedipus Rex, Antigone, etc. Only 7 of 120 survive today</a:t>
            </a:r>
          </a:p>
          <a:p>
            <a:r>
              <a:rPr lang="en-US" dirty="0"/>
              <a:t>Philosophical works from great thinkers</a:t>
            </a:r>
          </a:p>
          <a:p>
            <a:pPr lvl="1"/>
            <a:r>
              <a:rPr lang="en-US" sz="2800" dirty="0"/>
              <a:t>Socrates (“True knowledge exists in knowing that you know nothing”)</a:t>
            </a:r>
          </a:p>
          <a:p>
            <a:pPr lvl="1"/>
            <a:r>
              <a:rPr lang="en-US" sz="2800" dirty="0"/>
              <a:t>Plato (“The measure of a man is what he does with power”)</a:t>
            </a:r>
          </a:p>
          <a:p>
            <a:pPr lvl="1"/>
            <a:r>
              <a:rPr lang="en-US" sz="2800" dirty="0"/>
              <a:t>Aristotle (“It is the mark of an educated mind to be able to entertain a thought without accepting it”)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332A1D-501B-4BB6-9EF4-BE8562902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39" y="2015730"/>
            <a:ext cx="2828925" cy="4524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3FE68B-2EEB-4F34-84DD-457C1F80E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9032"/>
            <a:ext cx="5000199" cy="262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4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0141-D188-4337-A528-6DA524AF7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412"/>
          </a:xfrm>
        </p:spPr>
        <p:txBody>
          <a:bodyPr>
            <a:normAutofit fontScale="90000"/>
          </a:bodyPr>
          <a:lstStyle/>
          <a:p>
            <a:r>
              <a:rPr lang="en-US" dirty="0"/>
              <a:t>It may be beneficial for you to write these down…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AFB102B-AC90-4FF5-B43B-24F1A3478D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0679514"/>
              </p:ext>
            </p:extLst>
          </p:nvPr>
        </p:nvGraphicFramePr>
        <p:xfrm>
          <a:off x="220707" y="1535271"/>
          <a:ext cx="3078077" cy="4939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077">
                  <a:extLst>
                    <a:ext uri="{9D8B030D-6E8A-4147-A177-3AD203B41FA5}">
                      <a16:colId xmlns:a16="http://schemas.microsoft.com/office/drawing/2014/main" val="1228594318"/>
                    </a:ext>
                  </a:extLst>
                </a:gridCol>
              </a:tblGrid>
              <a:tr h="9879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Vocabulary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575476"/>
                  </a:ext>
                </a:extLst>
              </a:tr>
              <a:tr h="9879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Myceneans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659392"/>
                  </a:ext>
                </a:extLst>
              </a:tr>
              <a:tr h="9879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Minoans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790350"/>
                  </a:ext>
                </a:extLst>
              </a:tr>
              <a:tr h="9879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Pantheon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940540"/>
                  </a:ext>
                </a:extLst>
              </a:tr>
              <a:tr h="9879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Aegean Sea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66352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B58157E-D441-466A-BCCB-81EDD48F0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319480"/>
              </p:ext>
            </p:extLst>
          </p:nvPr>
        </p:nvGraphicFramePr>
        <p:xfrm>
          <a:off x="3524884" y="1661225"/>
          <a:ext cx="8362315" cy="4687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2315">
                  <a:extLst>
                    <a:ext uri="{9D8B030D-6E8A-4147-A177-3AD203B41FA5}">
                      <a16:colId xmlns:a16="http://schemas.microsoft.com/office/drawing/2014/main" val="1067102012"/>
                    </a:ext>
                  </a:extLst>
                </a:gridCol>
              </a:tblGrid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Questions to Consider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810474"/>
                  </a:ext>
                </a:extLst>
              </a:tr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Describe 2 traits about Greece’s geography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524073"/>
                  </a:ext>
                </a:extLst>
              </a:tr>
              <a:tr h="11949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What does Greece’s geography tell us about the people?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584377"/>
                  </a:ext>
                </a:extLst>
              </a:tr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Who were the early settlers of Greece?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168987"/>
                  </a:ext>
                </a:extLst>
              </a:tr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What is the Greek Pantheon?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511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285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2F0B84-FABF-4CEC-A4ED-C2C5A1FB5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431" y="1747060"/>
            <a:ext cx="3758005" cy="2816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 housed and influenced works of Great Scientists and Mathematicians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32" y="1608881"/>
            <a:ext cx="5589189" cy="4697482"/>
          </a:xfrm>
        </p:spPr>
        <p:txBody>
          <a:bodyPr>
            <a:normAutofit/>
          </a:bodyPr>
          <a:lstStyle/>
          <a:p>
            <a:r>
              <a:rPr lang="en-US" sz="3200" dirty="0"/>
              <a:t>Designs and technology</a:t>
            </a:r>
          </a:p>
          <a:p>
            <a:pPr lvl="1"/>
            <a:r>
              <a:rPr lang="en-US" sz="2800" dirty="0"/>
              <a:t>Trireme*</a:t>
            </a:r>
          </a:p>
          <a:p>
            <a:r>
              <a:rPr lang="en-US" sz="3200" dirty="0"/>
              <a:t>Euclid - Founder of Euclidian Geometry</a:t>
            </a:r>
          </a:p>
          <a:p>
            <a:r>
              <a:rPr lang="en-US" sz="3200" dirty="0"/>
              <a:t>Pythagoras – Pythagorean Theorem</a:t>
            </a:r>
          </a:p>
          <a:p>
            <a:r>
              <a:rPr lang="en-US" sz="3200" dirty="0"/>
              <a:t>Medicine – Hippocrates &amp; the Hippocratic Oath</a:t>
            </a:r>
          </a:p>
          <a:p>
            <a:pPr lvl="1"/>
            <a:r>
              <a:rPr lang="en-US" sz="3000" dirty="0"/>
              <a:t>“First, do no harm”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436" y="87305"/>
            <a:ext cx="2080067" cy="2483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6899FC-7992-4BAB-8550-873103082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758" y="2729006"/>
            <a:ext cx="2698321" cy="1876765"/>
          </a:xfrm>
          <a:prstGeom prst="rect">
            <a:avLst/>
          </a:prstGeom>
        </p:spPr>
      </p:pic>
      <p:pic>
        <p:nvPicPr>
          <p:cNvPr id="1028" name="Picture 4" descr="Image result for pythagorean theorem">
            <a:extLst>
              <a:ext uri="{FF2B5EF4-FFF2-40B4-BE49-F238E27FC236}">
                <a16:creationId xmlns:a16="http://schemas.microsoft.com/office/drawing/2014/main" id="{108EB5CF-46D7-4EB8-A21D-4F362620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68" y="4721705"/>
            <a:ext cx="24765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drawing of a person&#10;&#10;Description generated with high confidence">
            <a:extLst>
              <a:ext uri="{FF2B5EF4-FFF2-40B4-BE49-F238E27FC236}">
                <a16:creationId xmlns:a16="http://schemas.microsoft.com/office/drawing/2014/main" id="{B621961B-F199-4D26-98C3-26A74BF36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205" y="3334902"/>
            <a:ext cx="2021819" cy="29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2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housed and influenced works of Great Art and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120" y="2013995"/>
            <a:ext cx="8363549" cy="4400109"/>
          </a:xfrm>
        </p:spPr>
        <p:txBody>
          <a:bodyPr>
            <a:normAutofit/>
          </a:bodyPr>
          <a:lstStyle/>
          <a:p>
            <a:r>
              <a:rPr lang="en-US" sz="3600" dirty="0"/>
              <a:t>“The aim of art is not the outward appearance of things, but their inward significance” – Aristotle</a:t>
            </a:r>
          </a:p>
          <a:p>
            <a:r>
              <a:rPr lang="en-US" sz="3200" dirty="0"/>
              <a:t>Influences from all over territories conqueror by Alexander</a:t>
            </a:r>
          </a:p>
          <a:p>
            <a:pPr lvl="1"/>
            <a:r>
              <a:rPr lang="en-US" sz="2800" dirty="0"/>
              <a:t>Colossus of Rhodes</a:t>
            </a:r>
          </a:p>
          <a:p>
            <a:pPr lvl="1"/>
            <a:r>
              <a:rPr lang="en-US" sz="2800" dirty="0"/>
              <a:t>Winged Victory of Samothrace</a:t>
            </a:r>
          </a:p>
          <a:p>
            <a:r>
              <a:rPr lang="en-US" sz="3200" dirty="0"/>
              <a:t>Change to Hellenistic art styles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031" y="1385825"/>
            <a:ext cx="2901930" cy="5487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942E6E-05DE-40B6-96F2-FB04B1286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634" y="1613187"/>
            <a:ext cx="1866900" cy="2686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9A5863-0C75-4EDE-A84D-D306633D6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70429">
            <a:off x="9386547" y="1810813"/>
            <a:ext cx="1866900" cy="2686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8766" y="4548016"/>
            <a:ext cx="1866088" cy="1866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CD8B9A-C46E-46EA-BDA2-F012C38F0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790" y="1757408"/>
            <a:ext cx="3428411" cy="450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6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35FC4-8638-4788-8D84-7C2F0C324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in the world is Greece?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B22FC6D-EFB4-4C9F-B734-84037B8F6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7481" y="1729411"/>
            <a:ext cx="4737037" cy="4763464"/>
          </a:xfrm>
        </p:spPr>
      </p:pic>
      <p:pic>
        <p:nvPicPr>
          <p:cNvPr id="16" name="Picture 15" descr="A close up of a map&#10;&#10;Description generated with high confidence">
            <a:extLst>
              <a:ext uri="{FF2B5EF4-FFF2-40B4-BE49-F238E27FC236}">
                <a16:creationId xmlns:a16="http://schemas.microsoft.com/office/drawing/2014/main" id="{68158A9C-53B4-44B5-A1E3-D4017DAF8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close up of a map&#10;&#10;Description generated with high confidence">
            <a:extLst>
              <a:ext uri="{FF2B5EF4-FFF2-40B4-BE49-F238E27FC236}">
                <a16:creationId xmlns:a16="http://schemas.microsoft.com/office/drawing/2014/main" id="{E281E44B-87CD-4C44-9B49-D4E7307D5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"/>
            <a:ext cx="12189256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A338-437B-415F-9815-7B7F03AA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967017" cy="931240"/>
          </a:xfrm>
        </p:spPr>
        <p:txBody>
          <a:bodyPr/>
          <a:lstStyle/>
          <a:p>
            <a:r>
              <a:rPr lang="en-US" dirty="0"/>
              <a:t>Greece: General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52DD6-37EC-4FB7-BF7F-200A68893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34" y="1296366"/>
            <a:ext cx="5967017" cy="5550662"/>
          </a:xfrm>
        </p:spPr>
        <p:txBody>
          <a:bodyPr>
            <a:normAutofit/>
          </a:bodyPr>
          <a:lstStyle/>
          <a:p>
            <a:r>
              <a:rPr lang="en-US" dirty="0"/>
              <a:t>Greece is on the eastern </a:t>
            </a:r>
            <a:r>
              <a:rPr lang="en-US" dirty="0">
                <a:solidFill>
                  <a:srgbClr val="FF0000"/>
                </a:solidFill>
              </a:rPr>
              <a:t>Mediterranean Sea</a:t>
            </a:r>
          </a:p>
          <a:p>
            <a:pPr lvl="1"/>
            <a:r>
              <a:rPr lang="en-US" dirty="0"/>
              <a:t>The body of water associated to it is called the </a:t>
            </a:r>
            <a:r>
              <a:rPr lang="en-US" dirty="0">
                <a:solidFill>
                  <a:srgbClr val="FF0000"/>
                </a:solidFill>
              </a:rPr>
              <a:t>Aegean Sea</a:t>
            </a:r>
          </a:p>
          <a:p>
            <a:r>
              <a:rPr lang="en-US" dirty="0"/>
              <a:t>Greece is known for its </a:t>
            </a:r>
            <a:r>
              <a:rPr lang="en-US" dirty="0">
                <a:solidFill>
                  <a:srgbClr val="FF0000"/>
                </a:solidFill>
              </a:rPr>
              <a:t>many islands</a:t>
            </a:r>
          </a:p>
          <a:p>
            <a:pPr lvl="1"/>
            <a:r>
              <a:rPr lang="en-US" dirty="0"/>
              <a:t>1000-6000 islands</a:t>
            </a:r>
          </a:p>
          <a:p>
            <a:r>
              <a:rPr lang="en-US" dirty="0"/>
              <a:t>Greece is generally </a:t>
            </a:r>
            <a:r>
              <a:rPr lang="en-US" dirty="0">
                <a:solidFill>
                  <a:srgbClr val="FF0000"/>
                </a:solidFill>
              </a:rPr>
              <a:t>very mountainous</a:t>
            </a:r>
          </a:p>
          <a:p>
            <a:pPr lvl="1"/>
            <a:r>
              <a:rPr lang="en-US" dirty="0"/>
              <a:t>It’s about 80% of Greece’s landscape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Q:</a:t>
            </a:r>
            <a:r>
              <a:rPr lang="en-US" dirty="0"/>
              <a:t> From this geographic analysis, what assumptions do you have about Greece and Greek peoples (lifestyle, diet, movement, communication)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93A8B-CC4A-488A-BFA2-C3AA567A7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217" y="0"/>
            <a:ext cx="5386086" cy="4039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AAD92-F0BC-47FF-97F1-314579354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751" y="2019782"/>
            <a:ext cx="5663249" cy="48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2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0481C-F2AB-41C7-9718-76A5F967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423" y="121535"/>
            <a:ext cx="6793375" cy="1325563"/>
          </a:xfrm>
        </p:spPr>
        <p:txBody>
          <a:bodyPr/>
          <a:lstStyle/>
          <a:p>
            <a:r>
              <a:rPr lang="en-US" dirty="0"/>
              <a:t>Greece: Early Peoples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F57BB-7FF9-4B8D-9D29-70E6D735A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423" y="1261642"/>
            <a:ext cx="7631577" cy="5596358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Two early civilizations of Greece were called the </a:t>
            </a:r>
            <a:r>
              <a:rPr lang="en-US" sz="3600" dirty="0">
                <a:solidFill>
                  <a:srgbClr val="FF0000"/>
                </a:solidFill>
              </a:rPr>
              <a:t>Minoans</a:t>
            </a:r>
            <a:r>
              <a:rPr lang="en-US" sz="3600" dirty="0"/>
              <a:t> and the </a:t>
            </a:r>
            <a:r>
              <a:rPr lang="en-US" sz="3600" dirty="0">
                <a:solidFill>
                  <a:srgbClr val="FF0000"/>
                </a:solidFill>
              </a:rPr>
              <a:t>Myceneans</a:t>
            </a:r>
          </a:p>
          <a:p>
            <a:pPr lvl="1"/>
            <a:r>
              <a:rPr lang="en-US" sz="3200" dirty="0"/>
              <a:t>The Minoans lived on the big island of Crete from 3000-1100BCE and had a developed culture (art, stories, writing)</a:t>
            </a:r>
          </a:p>
          <a:p>
            <a:pPr lvl="2"/>
            <a:r>
              <a:rPr lang="en-US" sz="2800" dirty="0"/>
              <a:t>Famous myth of a creature who lived underneath King Minos’ palace; a creature with a man’s body and a bull’s head</a:t>
            </a:r>
          </a:p>
          <a:p>
            <a:pPr lvl="1"/>
            <a:r>
              <a:rPr lang="en-US" sz="3200" dirty="0"/>
              <a:t>The </a:t>
            </a:r>
            <a:r>
              <a:rPr lang="en-US" sz="3200" dirty="0" err="1"/>
              <a:t>Myceaneans</a:t>
            </a:r>
            <a:r>
              <a:rPr lang="en-US" sz="3200" dirty="0"/>
              <a:t> conquered the Minoans in 1400BCE from northern Greece and adopted much of Minoan culture</a:t>
            </a:r>
          </a:p>
          <a:p>
            <a:r>
              <a:rPr lang="en-US" sz="3600" dirty="0"/>
              <a:t>Much of Greek culture derives from the Minoans and </a:t>
            </a:r>
            <a:r>
              <a:rPr lang="en-US" sz="3600" dirty="0" err="1"/>
              <a:t>Myceaneans</a:t>
            </a:r>
            <a:endParaRPr lang="en-US" sz="3600" dirty="0"/>
          </a:p>
          <a:p>
            <a:endParaRPr lang="en-US" dirty="0"/>
          </a:p>
        </p:txBody>
      </p:sp>
      <p:pic>
        <p:nvPicPr>
          <p:cNvPr id="2050" name="Picture 2" descr="Image result for minoans and mycenaeans">
            <a:extLst>
              <a:ext uri="{FF2B5EF4-FFF2-40B4-BE49-F238E27FC236}">
                <a16:creationId xmlns:a16="http://schemas.microsoft.com/office/drawing/2014/main" id="{F9DB9F9E-19F2-48F1-8E6B-5E432B7DC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50828" cy="40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A1063D-E660-4EBD-B76D-AF40AE91F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4251"/>
            <a:ext cx="4450828" cy="496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0E1B1-F742-46B4-B83B-BD6D5FD6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49"/>
            <a:ext cx="6769355" cy="1325563"/>
          </a:xfrm>
        </p:spPr>
        <p:txBody>
          <a:bodyPr/>
          <a:lstStyle/>
          <a:p>
            <a:r>
              <a:rPr lang="en-US" dirty="0"/>
              <a:t>The Greek Gods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B595C-0440-4E29-98BF-C4FE5B1F0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15" y="1122744"/>
            <a:ext cx="6956385" cy="5370132"/>
          </a:xfrm>
        </p:spPr>
        <p:txBody>
          <a:bodyPr>
            <a:noAutofit/>
          </a:bodyPr>
          <a:lstStyle/>
          <a:p>
            <a:r>
              <a:rPr lang="en-US" sz="3600" dirty="0"/>
              <a:t>The Greek people believed in a </a:t>
            </a:r>
            <a:r>
              <a:rPr lang="en-US" sz="3600" dirty="0">
                <a:solidFill>
                  <a:srgbClr val="FF0000"/>
                </a:solidFill>
              </a:rPr>
              <a:t>Pantheon</a:t>
            </a:r>
            <a:r>
              <a:rPr lang="en-US" sz="3600" dirty="0"/>
              <a:t> of Gods ( who lived on the top of Mount Olympus</a:t>
            </a:r>
          </a:p>
          <a:p>
            <a:pPr lvl="1"/>
            <a:r>
              <a:rPr lang="en-US" sz="3200" dirty="0"/>
              <a:t>These Gods overthrew the creator Gods (Titans) and controlled different things (nature, luck, life/death, seas, etc.)</a:t>
            </a:r>
          </a:p>
          <a:p>
            <a:pPr lvl="1"/>
            <a:r>
              <a:rPr lang="en-US" sz="3200" dirty="0"/>
              <a:t>Unlike many other religions, the Greek Gods are often involved in the lives of humans and are themselves human-like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0499BD-9C94-4FC2-8CFF-15F2A406B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555" y="0"/>
            <a:ext cx="4584445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B96C07-376E-4FC7-AB34-E83B94783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095" y="1617202"/>
            <a:ext cx="4159363" cy="524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6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628A-853D-4B60-80FC-6CCA80E3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194"/>
          </a:xfrm>
        </p:spPr>
        <p:txBody>
          <a:bodyPr>
            <a:normAutofit/>
          </a:bodyPr>
          <a:lstStyle/>
          <a:p>
            <a:r>
              <a:rPr lang="en-US" dirty="0"/>
              <a:t>Your Homework – Greek Character Posters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DB0D3-7843-4F83-932C-9A8348A8A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98785"/>
            <a:ext cx="10515600" cy="3414531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Create a poster on A4 paper and include the following information:</a:t>
            </a:r>
          </a:p>
          <a:p>
            <a:pPr lvl="1"/>
            <a:r>
              <a:rPr lang="en-US" sz="2800" dirty="0"/>
              <a:t>Name of Greek Mythical Character</a:t>
            </a:r>
          </a:p>
          <a:p>
            <a:pPr lvl="1"/>
            <a:r>
              <a:rPr lang="en-US" sz="2800" dirty="0"/>
              <a:t>List their Power(s) (God of…)</a:t>
            </a:r>
          </a:p>
          <a:p>
            <a:pPr lvl="1"/>
            <a:r>
              <a:rPr lang="en-US" sz="2800" dirty="0"/>
              <a:t>Relatives (Who’s their father/mother, brother(s)/sister(s))</a:t>
            </a:r>
          </a:p>
          <a:p>
            <a:pPr lvl="1"/>
            <a:r>
              <a:rPr lang="en-US" sz="2800" dirty="0"/>
              <a:t>Symbol or Picture of character</a:t>
            </a:r>
          </a:p>
          <a:p>
            <a:r>
              <a:rPr lang="en-US" sz="3200" dirty="0"/>
              <a:t>Use Encyclopedia Britannica for information. Nothing else!</a:t>
            </a:r>
          </a:p>
          <a:p>
            <a:r>
              <a:rPr lang="en-US" sz="3200" dirty="0"/>
              <a:t>Use Color!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C87B4A-8F4B-409F-83D5-A08F58A22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607433"/>
              </p:ext>
            </p:extLst>
          </p:nvPr>
        </p:nvGraphicFramePr>
        <p:xfrm>
          <a:off x="682906" y="1134320"/>
          <a:ext cx="10833904" cy="2072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08476">
                  <a:extLst>
                    <a:ext uri="{9D8B030D-6E8A-4147-A177-3AD203B41FA5}">
                      <a16:colId xmlns:a16="http://schemas.microsoft.com/office/drawing/2014/main" val="1206675639"/>
                    </a:ext>
                  </a:extLst>
                </a:gridCol>
                <a:gridCol w="2708476">
                  <a:extLst>
                    <a:ext uri="{9D8B030D-6E8A-4147-A177-3AD203B41FA5}">
                      <a16:colId xmlns:a16="http://schemas.microsoft.com/office/drawing/2014/main" val="1833929422"/>
                    </a:ext>
                  </a:extLst>
                </a:gridCol>
                <a:gridCol w="2708476">
                  <a:extLst>
                    <a:ext uri="{9D8B030D-6E8A-4147-A177-3AD203B41FA5}">
                      <a16:colId xmlns:a16="http://schemas.microsoft.com/office/drawing/2014/main" val="3211379043"/>
                    </a:ext>
                  </a:extLst>
                </a:gridCol>
                <a:gridCol w="2708476">
                  <a:extLst>
                    <a:ext uri="{9D8B030D-6E8A-4147-A177-3AD203B41FA5}">
                      <a16:colId xmlns:a16="http://schemas.microsoft.com/office/drawing/2014/main" val="3152689448"/>
                    </a:ext>
                  </a:extLst>
                </a:gridCol>
              </a:tblGrid>
              <a:tr h="45815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Artemis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Hercules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Hades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Zeus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9654485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Nike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Hypnos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Demeter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Hera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511905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Hermes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Aphrodite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Poseidon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7500999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Hades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Hephaestus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Athena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2332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937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0141-D188-4337-A528-6DA524AF7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868"/>
            <a:ext cx="10515600" cy="1035412"/>
          </a:xfrm>
        </p:spPr>
        <p:txBody>
          <a:bodyPr>
            <a:normAutofit fontScale="90000"/>
          </a:bodyPr>
          <a:lstStyle/>
          <a:p>
            <a:r>
              <a:rPr lang="en-US" dirty="0"/>
              <a:t>It may be beneficial for you to write these down…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AFB102B-AC90-4FF5-B43B-24F1A3478D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5131256"/>
              </p:ext>
            </p:extLst>
          </p:nvPr>
        </p:nvGraphicFramePr>
        <p:xfrm>
          <a:off x="232283" y="1007074"/>
          <a:ext cx="3078077" cy="570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077">
                  <a:extLst>
                    <a:ext uri="{9D8B030D-6E8A-4147-A177-3AD203B41FA5}">
                      <a16:colId xmlns:a16="http://schemas.microsoft.com/office/drawing/2014/main" val="1228594318"/>
                    </a:ext>
                  </a:extLst>
                </a:gridCol>
              </a:tblGrid>
              <a:tr h="5433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Vocabulary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575476"/>
                  </a:ext>
                </a:extLst>
              </a:tr>
              <a:tr h="5433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City-State/Polis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659392"/>
                  </a:ext>
                </a:extLst>
              </a:tr>
              <a:tr h="5433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Acropolis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790350"/>
                  </a:ext>
                </a:extLst>
              </a:tr>
              <a:tr h="5433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Athens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940540"/>
                  </a:ext>
                </a:extLst>
              </a:tr>
              <a:tr h="5433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Sparta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663525"/>
                  </a:ext>
                </a:extLst>
              </a:tr>
              <a:tr h="5433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Trireme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980558"/>
                  </a:ext>
                </a:extLst>
              </a:tr>
              <a:tr h="5433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Phalanx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993650"/>
                  </a:ext>
                </a:extLst>
              </a:tr>
              <a:tr h="100091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Greco-Persian War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333705"/>
                  </a:ext>
                </a:extLst>
              </a:tr>
              <a:tr h="585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Delian League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80092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B58157E-D441-466A-BCCB-81EDD48F0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072549"/>
              </p:ext>
            </p:extLst>
          </p:nvPr>
        </p:nvGraphicFramePr>
        <p:xfrm>
          <a:off x="3597402" y="1344084"/>
          <a:ext cx="8362315" cy="5031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2315">
                  <a:extLst>
                    <a:ext uri="{9D8B030D-6E8A-4147-A177-3AD203B41FA5}">
                      <a16:colId xmlns:a16="http://schemas.microsoft.com/office/drawing/2014/main" val="1067102012"/>
                    </a:ext>
                  </a:extLst>
                </a:gridCol>
              </a:tblGrid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Questions to Consider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810474"/>
                  </a:ext>
                </a:extLst>
              </a:tr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How is a city-state different from a city or a country?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524073"/>
                  </a:ext>
                </a:extLst>
              </a:tr>
              <a:tr h="11517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What are the major differences between Athens and Sparta?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584377"/>
                  </a:ext>
                </a:extLst>
              </a:tr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What was the Greco-Persian War?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168987"/>
                  </a:ext>
                </a:extLst>
              </a:tr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How does the war end and how does it affect the balance of power in Greece afterwards?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511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69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66575-C170-4291-92FF-AB23F82E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Rise of the Greek City-States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4597D-AC13-468A-8B39-CCA80AEEA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469985"/>
            <a:ext cx="5497976" cy="5022890"/>
          </a:xfrm>
        </p:spPr>
        <p:txBody>
          <a:bodyPr>
            <a:normAutofit/>
          </a:bodyPr>
          <a:lstStyle/>
          <a:p>
            <a:r>
              <a:rPr lang="en-US" dirty="0"/>
              <a:t>Due to the geography of Greece, many areas were independent from one another</a:t>
            </a:r>
          </a:p>
          <a:p>
            <a:r>
              <a:rPr lang="en-US" dirty="0"/>
              <a:t>These areas developed into their own </a:t>
            </a:r>
            <a:r>
              <a:rPr lang="en-US" dirty="0">
                <a:solidFill>
                  <a:srgbClr val="FF0000"/>
                </a:solidFill>
              </a:rPr>
              <a:t>Polis or City-States</a:t>
            </a:r>
          </a:p>
          <a:p>
            <a:pPr lvl="1"/>
            <a:r>
              <a:rPr lang="en-US" dirty="0"/>
              <a:t>A city-state is like a city, but each has its own independent government and rule</a:t>
            </a:r>
          </a:p>
          <a:p>
            <a:r>
              <a:rPr lang="en-US" dirty="0">
                <a:solidFill>
                  <a:srgbClr val="FF0000"/>
                </a:solidFill>
              </a:rPr>
              <a:t>Acropolis</a:t>
            </a:r>
            <a:r>
              <a:rPr lang="en-US" dirty="0"/>
              <a:t> are city-states but typically built on higher ground or on a hill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4F284-0F67-4FBA-BBCF-E779594FC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725" y="1574157"/>
            <a:ext cx="6245760" cy="4518209"/>
          </a:xfrm>
          <a:prstGeom prst="rect">
            <a:avLst/>
          </a:prstGeom>
        </p:spPr>
      </p:pic>
      <p:pic>
        <p:nvPicPr>
          <p:cNvPr id="1026" name="Picture 2" descr="Image result for acropolis">
            <a:extLst>
              <a:ext uri="{FF2B5EF4-FFF2-40B4-BE49-F238E27FC236}">
                <a16:creationId xmlns:a16="http://schemas.microsoft.com/office/drawing/2014/main" id="{2C836CC0-5C5F-4727-9B91-27D4AAB38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663" y="2278161"/>
            <a:ext cx="6239821" cy="441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92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6372</TotalTime>
  <Words>1272</Words>
  <Application>Microsoft Office PowerPoint</Application>
  <PresentationFormat>Widescreen</PresentationFormat>
  <Paragraphs>188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Ancient Greece</vt:lpstr>
      <vt:lpstr>It may be beneficial for you to write these down…</vt:lpstr>
      <vt:lpstr>Where in the world is Greece?</vt:lpstr>
      <vt:lpstr>Greece: General Info</vt:lpstr>
      <vt:lpstr>Greece: Early Peoples</vt:lpstr>
      <vt:lpstr>The Greek Gods</vt:lpstr>
      <vt:lpstr>Your Homework – Greek Character Posters</vt:lpstr>
      <vt:lpstr>It may be beneficial for you to write these down…</vt:lpstr>
      <vt:lpstr>Rise of the Greek City-States</vt:lpstr>
      <vt:lpstr>Two Famous Greek Polis’: Athens &amp; Sparta</vt:lpstr>
      <vt:lpstr>PowerPoint Presentation</vt:lpstr>
      <vt:lpstr>Your Homework – Greco-Persian War Timeline</vt:lpstr>
      <vt:lpstr>It may be beneficial for you to write these down…</vt:lpstr>
      <vt:lpstr>Peloponnesian Wars (431-404)</vt:lpstr>
      <vt:lpstr>Peloponnesian Wars (431-404BCE)</vt:lpstr>
      <vt:lpstr>The Rise of Macedon</vt:lpstr>
      <vt:lpstr>PowerPoint Presentation</vt:lpstr>
      <vt:lpstr>Library of Alexandria</vt:lpstr>
      <vt:lpstr>It housed and influenced works of Great Writers and Philosophers</vt:lpstr>
      <vt:lpstr>It housed and influenced works of Great Scientists and Mathematicians </vt:lpstr>
      <vt:lpstr>It housed and influenced works of Great Art and architecture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Greece</dc:title>
  <dc:creator>Johnny Ng</dc:creator>
  <cp:lastModifiedBy>Johnny Ng</cp:lastModifiedBy>
  <cp:revision>33</cp:revision>
  <cp:lastPrinted>2018-10-16T01:53:37Z</cp:lastPrinted>
  <dcterms:created xsi:type="dcterms:W3CDTF">2018-10-06T00:54:50Z</dcterms:created>
  <dcterms:modified xsi:type="dcterms:W3CDTF">2018-10-16T01:53:39Z</dcterms:modified>
</cp:coreProperties>
</file>