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57" d="100"/>
          <a:sy n="57" d="100"/>
        </p:scale>
        <p:origin x="56" y="1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97E14D-89E5-41F0-88BA-287E6D426D8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64224D6-FCE6-4DC1-A736-96154C583D7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EDEE698-487E-496E-9C0D-520681BBDB3E}"/>
              </a:ext>
            </a:extLst>
          </p:cNvPr>
          <p:cNvSpPr>
            <a:spLocks noGrp="1"/>
          </p:cNvSpPr>
          <p:nvPr>
            <p:ph type="dt" sz="half" idx="10"/>
          </p:nvPr>
        </p:nvSpPr>
        <p:spPr/>
        <p:txBody>
          <a:bodyPr/>
          <a:lstStyle/>
          <a:p>
            <a:fld id="{425CB878-6F71-4D36-B436-5B3041237CB7}" type="datetimeFigureOut">
              <a:rPr lang="en-US" smtClean="0"/>
              <a:t>10/20/2018</a:t>
            </a:fld>
            <a:endParaRPr lang="en-US"/>
          </a:p>
        </p:txBody>
      </p:sp>
      <p:sp>
        <p:nvSpPr>
          <p:cNvPr id="5" name="Footer Placeholder 4">
            <a:extLst>
              <a:ext uri="{FF2B5EF4-FFF2-40B4-BE49-F238E27FC236}">
                <a16:creationId xmlns:a16="http://schemas.microsoft.com/office/drawing/2014/main" id="{CFF50C53-4A73-43DF-8779-9EC0B1990D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81FAAE-5316-4017-B136-4582175DA52F}"/>
              </a:ext>
            </a:extLst>
          </p:cNvPr>
          <p:cNvSpPr>
            <a:spLocks noGrp="1"/>
          </p:cNvSpPr>
          <p:nvPr>
            <p:ph type="sldNum" sz="quarter" idx="12"/>
          </p:nvPr>
        </p:nvSpPr>
        <p:spPr/>
        <p:txBody>
          <a:bodyPr/>
          <a:lstStyle/>
          <a:p>
            <a:fld id="{607DCEDA-B12E-420D-A086-827EF2B67D99}" type="slidenum">
              <a:rPr lang="en-US" smtClean="0"/>
              <a:t>‹#›</a:t>
            </a:fld>
            <a:endParaRPr lang="en-US"/>
          </a:p>
        </p:txBody>
      </p:sp>
    </p:spTree>
    <p:extLst>
      <p:ext uri="{BB962C8B-B14F-4D97-AF65-F5344CB8AC3E}">
        <p14:creationId xmlns:p14="http://schemas.microsoft.com/office/powerpoint/2010/main" val="1167533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CB6337-EC75-4B55-B7FD-3161FF0BC11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1146675-397F-44AE-9BE5-2BCE073D67B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0C3539-2A8D-4C79-8DD2-130E96406488}"/>
              </a:ext>
            </a:extLst>
          </p:cNvPr>
          <p:cNvSpPr>
            <a:spLocks noGrp="1"/>
          </p:cNvSpPr>
          <p:nvPr>
            <p:ph type="dt" sz="half" idx="10"/>
          </p:nvPr>
        </p:nvSpPr>
        <p:spPr/>
        <p:txBody>
          <a:bodyPr/>
          <a:lstStyle/>
          <a:p>
            <a:fld id="{425CB878-6F71-4D36-B436-5B3041237CB7}" type="datetimeFigureOut">
              <a:rPr lang="en-US" smtClean="0"/>
              <a:t>10/20/2018</a:t>
            </a:fld>
            <a:endParaRPr lang="en-US"/>
          </a:p>
        </p:txBody>
      </p:sp>
      <p:sp>
        <p:nvSpPr>
          <p:cNvPr id="5" name="Footer Placeholder 4">
            <a:extLst>
              <a:ext uri="{FF2B5EF4-FFF2-40B4-BE49-F238E27FC236}">
                <a16:creationId xmlns:a16="http://schemas.microsoft.com/office/drawing/2014/main" id="{354F2ACD-E574-4EA2-8099-853B185B515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4CAA12-47B7-4BF3-9085-2E0E039B2D62}"/>
              </a:ext>
            </a:extLst>
          </p:cNvPr>
          <p:cNvSpPr>
            <a:spLocks noGrp="1"/>
          </p:cNvSpPr>
          <p:nvPr>
            <p:ph type="sldNum" sz="quarter" idx="12"/>
          </p:nvPr>
        </p:nvSpPr>
        <p:spPr/>
        <p:txBody>
          <a:bodyPr/>
          <a:lstStyle/>
          <a:p>
            <a:fld id="{607DCEDA-B12E-420D-A086-827EF2B67D99}" type="slidenum">
              <a:rPr lang="en-US" smtClean="0"/>
              <a:t>‹#›</a:t>
            </a:fld>
            <a:endParaRPr lang="en-US"/>
          </a:p>
        </p:txBody>
      </p:sp>
    </p:spTree>
    <p:extLst>
      <p:ext uri="{BB962C8B-B14F-4D97-AF65-F5344CB8AC3E}">
        <p14:creationId xmlns:p14="http://schemas.microsoft.com/office/powerpoint/2010/main" val="2436367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334A1CD-ECE5-4ACD-8410-DDD98274446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AFEB5F-9561-4292-873B-88A5960AC028}"/>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253617E-A5F9-4639-83B4-02A60412E5FA}"/>
              </a:ext>
            </a:extLst>
          </p:cNvPr>
          <p:cNvSpPr>
            <a:spLocks noGrp="1"/>
          </p:cNvSpPr>
          <p:nvPr>
            <p:ph type="dt" sz="half" idx="10"/>
          </p:nvPr>
        </p:nvSpPr>
        <p:spPr/>
        <p:txBody>
          <a:bodyPr/>
          <a:lstStyle/>
          <a:p>
            <a:fld id="{425CB878-6F71-4D36-B436-5B3041237CB7}" type="datetimeFigureOut">
              <a:rPr lang="en-US" smtClean="0"/>
              <a:t>10/20/2018</a:t>
            </a:fld>
            <a:endParaRPr lang="en-US"/>
          </a:p>
        </p:txBody>
      </p:sp>
      <p:sp>
        <p:nvSpPr>
          <p:cNvPr id="5" name="Footer Placeholder 4">
            <a:extLst>
              <a:ext uri="{FF2B5EF4-FFF2-40B4-BE49-F238E27FC236}">
                <a16:creationId xmlns:a16="http://schemas.microsoft.com/office/drawing/2014/main" id="{4A98561F-E1F2-4046-9843-91E4C06B445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CB30D5-2A19-42B3-8CB1-46236CC60010}"/>
              </a:ext>
            </a:extLst>
          </p:cNvPr>
          <p:cNvSpPr>
            <a:spLocks noGrp="1"/>
          </p:cNvSpPr>
          <p:nvPr>
            <p:ph type="sldNum" sz="quarter" idx="12"/>
          </p:nvPr>
        </p:nvSpPr>
        <p:spPr/>
        <p:txBody>
          <a:bodyPr/>
          <a:lstStyle/>
          <a:p>
            <a:fld id="{607DCEDA-B12E-420D-A086-827EF2B67D99}" type="slidenum">
              <a:rPr lang="en-US" smtClean="0"/>
              <a:t>‹#›</a:t>
            </a:fld>
            <a:endParaRPr lang="en-US"/>
          </a:p>
        </p:txBody>
      </p:sp>
    </p:spTree>
    <p:extLst>
      <p:ext uri="{BB962C8B-B14F-4D97-AF65-F5344CB8AC3E}">
        <p14:creationId xmlns:p14="http://schemas.microsoft.com/office/powerpoint/2010/main" val="3667547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D726C2-2529-4269-B7B8-37B47526CEB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8149FDA-A321-4B11-A7F1-DB4D47A3CE7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078EFAB-C07E-429E-8631-DE92C4B9B0F3}"/>
              </a:ext>
            </a:extLst>
          </p:cNvPr>
          <p:cNvSpPr>
            <a:spLocks noGrp="1"/>
          </p:cNvSpPr>
          <p:nvPr>
            <p:ph type="dt" sz="half" idx="10"/>
          </p:nvPr>
        </p:nvSpPr>
        <p:spPr/>
        <p:txBody>
          <a:bodyPr/>
          <a:lstStyle/>
          <a:p>
            <a:fld id="{425CB878-6F71-4D36-B436-5B3041237CB7}" type="datetimeFigureOut">
              <a:rPr lang="en-US" smtClean="0"/>
              <a:t>10/20/2018</a:t>
            </a:fld>
            <a:endParaRPr lang="en-US"/>
          </a:p>
        </p:txBody>
      </p:sp>
      <p:sp>
        <p:nvSpPr>
          <p:cNvPr id="5" name="Footer Placeholder 4">
            <a:extLst>
              <a:ext uri="{FF2B5EF4-FFF2-40B4-BE49-F238E27FC236}">
                <a16:creationId xmlns:a16="http://schemas.microsoft.com/office/drawing/2014/main" id="{FF297FAE-B284-407A-A002-637CD96F38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31C06CE-F120-463F-8A7F-1A61457ECADF}"/>
              </a:ext>
            </a:extLst>
          </p:cNvPr>
          <p:cNvSpPr>
            <a:spLocks noGrp="1"/>
          </p:cNvSpPr>
          <p:nvPr>
            <p:ph type="sldNum" sz="quarter" idx="12"/>
          </p:nvPr>
        </p:nvSpPr>
        <p:spPr/>
        <p:txBody>
          <a:bodyPr/>
          <a:lstStyle/>
          <a:p>
            <a:fld id="{607DCEDA-B12E-420D-A086-827EF2B67D99}" type="slidenum">
              <a:rPr lang="en-US" smtClean="0"/>
              <a:t>‹#›</a:t>
            </a:fld>
            <a:endParaRPr lang="en-US"/>
          </a:p>
        </p:txBody>
      </p:sp>
    </p:spTree>
    <p:extLst>
      <p:ext uri="{BB962C8B-B14F-4D97-AF65-F5344CB8AC3E}">
        <p14:creationId xmlns:p14="http://schemas.microsoft.com/office/powerpoint/2010/main" val="446785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1F9D75-1B30-4F9C-AB9E-BECFD1EAD65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74ADF34-7096-4F47-89A6-AE370DD75E0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FA902E3-318D-49B8-9F65-F71693625509}"/>
              </a:ext>
            </a:extLst>
          </p:cNvPr>
          <p:cNvSpPr>
            <a:spLocks noGrp="1"/>
          </p:cNvSpPr>
          <p:nvPr>
            <p:ph type="dt" sz="half" idx="10"/>
          </p:nvPr>
        </p:nvSpPr>
        <p:spPr/>
        <p:txBody>
          <a:bodyPr/>
          <a:lstStyle/>
          <a:p>
            <a:fld id="{425CB878-6F71-4D36-B436-5B3041237CB7}" type="datetimeFigureOut">
              <a:rPr lang="en-US" smtClean="0"/>
              <a:t>10/20/2018</a:t>
            </a:fld>
            <a:endParaRPr lang="en-US"/>
          </a:p>
        </p:txBody>
      </p:sp>
      <p:sp>
        <p:nvSpPr>
          <p:cNvPr id="5" name="Footer Placeholder 4">
            <a:extLst>
              <a:ext uri="{FF2B5EF4-FFF2-40B4-BE49-F238E27FC236}">
                <a16:creationId xmlns:a16="http://schemas.microsoft.com/office/drawing/2014/main" id="{DCECB398-9AC1-4EEB-BF17-524BC6867D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B4B830-8E9F-4EB5-8302-A211737F8935}"/>
              </a:ext>
            </a:extLst>
          </p:cNvPr>
          <p:cNvSpPr>
            <a:spLocks noGrp="1"/>
          </p:cNvSpPr>
          <p:nvPr>
            <p:ph type="sldNum" sz="quarter" idx="12"/>
          </p:nvPr>
        </p:nvSpPr>
        <p:spPr/>
        <p:txBody>
          <a:bodyPr/>
          <a:lstStyle/>
          <a:p>
            <a:fld id="{607DCEDA-B12E-420D-A086-827EF2B67D99}" type="slidenum">
              <a:rPr lang="en-US" smtClean="0"/>
              <a:t>‹#›</a:t>
            </a:fld>
            <a:endParaRPr lang="en-US"/>
          </a:p>
        </p:txBody>
      </p:sp>
    </p:spTree>
    <p:extLst>
      <p:ext uri="{BB962C8B-B14F-4D97-AF65-F5344CB8AC3E}">
        <p14:creationId xmlns:p14="http://schemas.microsoft.com/office/powerpoint/2010/main" val="29044024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07DEFD-B3B3-45FE-955F-F384F4B3688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083C9F4-7C96-4B3D-9047-28B1593023F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A9C5436-CF78-4883-8C86-856C813DA48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81E8ED1-5413-41EB-8A40-F62C66CD2030}"/>
              </a:ext>
            </a:extLst>
          </p:cNvPr>
          <p:cNvSpPr>
            <a:spLocks noGrp="1"/>
          </p:cNvSpPr>
          <p:nvPr>
            <p:ph type="dt" sz="half" idx="10"/>
          </p:nvPr>
        </p:nvSpPr>
        <p:spPr/>
        <p:txBody>
          <a:bodyPr/>
          <a:lstStyle/>
          <a:p>
            <a:fld id="{425CB878-6F71-4D36-B436-5B3041237CB7}" type="datetimeFigureOut">
              <a:rPr lang="en-US" smtClean="0"/>
              <a:t>10/20/2018</a:t>
            </a:fld>
            <a:endParaRPr lang="en-US"/>
          </a:p>
        </p:txBody>
      </p:sp>
      <p:sp>
        <p:nvSpPr>
          <p:cNvPr id="6" name="Footer Placeholder 5">
            <a:extLst>
              <a:ext uri="{FF2B5EF4-FFF2-40B4-BE49-F238E27FC236}">
                <a16:creationId xmlns:a16="http://schemas.microsoft.com/office/drawing/2014/main" id="{A5E0419F-F97D-4917-885C-7D7CC8FFD01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BE48CF-31DA-4DCD-907F-9E5F684CF926}"/>
              </a:ext>
            </a:extLst>
          </p:cNvPr>
          <p:cNvSpPr>
            <a:spLocks noGrp="1"/>
          </p:cNvSpPr>
          <p:nvPr>
            <p:ph type="sldNum" sz="quarter" idx="12"/>
          </p:nvPr>
        </p:nvSpPr>
        <p:spPr/>
        <p:txBody>
          <a:bodyPr/>
          <a:lstStyle/>
          <a:p>
            <a:fld id="{607DCEDA-B12E-420D-A086-827EF2B67D99}" type="slidenum">
              <a:rPr lang="en-US" smtClean="0"/>
              <a:t>‹#›</a:t>
            </a:fld>
            <a:endParaRPr lang="en-US"/>
          </a:p>
        </p:txBody>
      </p:sp>
    </p:spTree>
    <p:extLst>
      <p:ext uri="{BB962C8B-B14F-4D97-AF65-F5344CB8AC3E}">
        <p14:creationId xmlns:p14="http://schemas.microsoft.com/office/powerpoint/2010/main" val="2481358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CC642F-24AA-4ED7-B7C4-86A5A163ADD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EDC88E0-858F-49A1-B5C4-83AB6FA7CD4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103C81D-3DDF-4C8C-B336-E54A45204B1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D72A360-6C47-4B92-9644-40CF0D75F72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3D10CB2-584E-4FA0-A105-DCF0BCD7BD9C}"/>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17A7E69-7934-4D7A-9645-20474BF14CCF}"/>
              </a:ext>
            </a:extLst>
          </p:cNvPr>
          <p:cNvSpPr>
            <a:spLocks noGrp="1"/>
          </p:cNvSpPr>
          <p:nvPr>
            <p:ph type="dt" sz="half" idx="10"/>
          </p:nvPr>
        </p:nvSpPr>
        <p:spPr/>
        <p:txBody>
          <a:bodyPr/>
          <a:lstStyle/>
          <a:p>
            <a:fld id="{425CB878-6F71-4D36-B436-5B3041237CB7}" type="datetimeFigureOut">
              <a:rPr lang="en-US" smtClean="0"/>
              <a:t>10/20/2018</a:t>
            </a:fld>
            <a:endParaRPr lang="en-US"/>
          </a:p>
        </p:txBody>
      </p:sp>
      <p:sp>
        <p:nvSpPr>
          <p:cNvPr id="8" name="Footer Placeholder 7">
            <a:extLst>
              <a:ext uri="{FF2B5EF4-FFF2-40B4-BE49-F238E27FC236}">
                <a16:creationId xmlns:a16="http://schemas.microsoft.com/office/drawing/2014/main" id="{386E1531-7663-4BF7-A37A-482768A2F1A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B308A49-B40B-48AA-B3C5-CC23C409DE16}"/>
              </a:ext>
            </a:extLst>
          </p:cNvPr>
          <p:cNvSpPr>
            <a:spLocks noGrp="1"/>
          </p:cNvSpPr>
          <p:nvPr>
            <p:ph type="sldNum" sz="quarter" idx="12"/>
          </p:nvPr>
        </p:nvSpPr>
        <p:spPr/>
        <p:txBody>
          <a:bodyPr/>
          <a:lstStyle/>
          <a:p>
            <a:fld id="{607DCEDA-B12E-420D-A086-827EF2B67D99}" type="slidenum">
              <a:rPr lang="en-US" smtClean="0"/>
              <a:t>‹#›</a:t>
            </a:fld>
            <a:endParaRPr lang="en-US"/>
          </a:p>
        </p:txBody>
      </p:sp>
    </p:spTree>
    <p:extLst>
      <p:ext uri="{BB962C8B-B14F-4D97-AF65-F5344CB8AC3E}">
        <p14:creationId xmlns:p14="http://schemas.microsoft.com/office/powerpoint/2010/main" val="37884863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65A12A-2EED-46B7-BC68-39047D5D13C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697C6E9-3D1E-43D6-BC49-D48C26895C0A}"/>
              </a:ext>
            </a:extLst>
          </p:cNvPr>
          <p:cNvSpPr>
            <a:spLocks noGrp="1"/>
          </p:cNvSpPr>
          <p:nvPr>
            <p:ph type="dt" sz="half" idx="10"/>
          </p:nvPr>
        </p:nvSpPr>
        <p:spPr/>
        <p:txBody>
          <a:bodyPr/>
          <a:lstStyle/>
          <a:p>
            <a:fld id="{425CB878-6F71-4D36-B436-5B3041237CB7}" type="datetimeFigureOut">
              <a:rPr lang="en-US" smtClean="0"/>
              <a:t>10/20/2018</a:t>
            </a:fld>
            <a:endParaRPr lang="en-US"/>
          </a:p>
        </p:txBody>
      </p:sp>
      <p:sp>
        <p:nvSpPr>
          <p:cNvPr id="4" name="Footer Placeholder 3">
            <a:extLst>
              <a:ext uri="{FF2B5EF4-FFF2-40B4-BE49-F238E27FC236}">
                <a16:creationId xmlns:a16="http://schemas.microsoft.com/office/drawing/2014/main" id="{38DDFA94-7FFC-4945-8086-3C15FB6212E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4ECFB8D-10D5-4D6B-A9B1-860F8CA243EA}"/>
              </a:ext>
            </a:extLst>
          </p:cNvPr>
          <p:cNvSpPr>
            <a:spLocks noGrp="1"/>
          </p:cNvSpPr>
          <p:nvPr>
            <p:ph type="sldNum" sz="quarter" idx="12"/>
          </p:nvPr>
        </p:nvSpPr>
        <p:spPr/>
        <p:txBody>
          <a:bodyPr/>
          <a:lstStyle/>
          <a:p>
            <a:fld id="{607DCEDA-B12E-420D-A086-827EF2B67D99}" type="slidenum">
              <a:rPr lang="en-US" smtClean="0"/>
              <a:t>‹#›</a:t>
            </a:fld>
            <a:endParaRPr lang="en-US"/>
          </a:p>
        </p:txBody>
      </p:sp>
    </p:spTree>
    <p:extLst>
      <p:ext uri="{BB962C8B-B14F-4D97-AF65-F5344CB8AC3E}">
        <p14:creationId xmlns:p14="http://schemas.microsoft.com/office/powerpoint/2010/main" val="26642910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4F6C4B6-728D-4114-9EDA-813B55FFC90E}"/>
              </a:ext>
            </a:extLst>
          </p:cNvPr>
          <p:cNvSpPr>
            <a:spLocks noGrp="1"/>
          </p:cNvSpPr>
          <p:nvPr>
            <p:ph type="dt" sz="half" idx="10"/>
          </p:nvPr>
        </p:nvSpPr>
        <p:spPr/>
        <p:txBody>
          <a:bodyPr/>
          <a:lstStyle/>
          <a:p>
            <a:fld id="{425CB878-6F71-4D36-B436-5B3041237CB7}" type="datetimeFigureOut">
              <a:rPr lang="en-US" smtClean="0"/>
              <a:t>10/20/2018</a:t>
            </a:fld>
            <a:endParaRPr lang="en-US"/>
          </a:p>
        </p:txBody>
      </p:sp>
      <p:sp>
        <p:nvSpPr>
          <p:cNvPr id="3" name="Footer Placeholder 2">
            <a:extLst>
              <a:ext uri="{FF2B5EF4-FFF2-40B4-BE49-F238E27FC236}">
                <a16:creationId xmlns:a16="http://schemas.microsoft.com/office/drawing/2014/main" id="{9A944828-D643-45A6-AE7B-DDBEA7DB730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4F0B9B7-91BB-43BE-B1EC-B6154E8E2226}"/>
              </a:ext>
            </a:extLst>
          </p:cNvPr>
          <p:cNvSpPr>
            <a:spLocks noGrp="1"/>
          </p:cNvSpPr>
          <p:nvPr>
            <p:ph type="sldNum" sz="quarter" idx="12"/>
          </p:nvPr>
        </p:nvSpPr>
        <p:spPr/>
        <p:txBody>
          <a:bodyPr/>
          <a:lstStyle/>
          <a:p>
            <a:fld id="{607DCEDA-B12E-420D-A086-827EF2B67D99}" type="slidenum">
              <a:rPr lang="en-US" smtClean="0"/>
              <a:t>‹#›</a:t>
            </a:fld>
            <a:endParaRPr lang="en-US"/>
          </a:p>
        </p:txBody>
      </p:sp>
    </p:spTree>
    <p:extLst>
      <p:ext uri="{BB962C8B-B14F-4D97-AF65-F5344CB8AC3E}">
        <p14:creationId xmlns:p14="http://schemas.microsoft.com/office/powerpoint/2010/main" val="1420663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54EA55-FE59-4E1E-B7CE-1989C2DA276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C19B29D-DAC1-4122-A4DB-67745EB919D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815D0D1-EF29-4E5D-8711-056D05EF41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16570D2-FD83-40E6-B22E-8D8441AA03B3}"/>
              </a:ext>
            </a:extLst>
          </p:cNvPr>
          <p:cNvSpPr>
            <a:spLocks noGrp="1"/>
          </p:cNvSpPr>
          <p:nvPr>
            <p:ph type="dt" sz="half" idx="10"/>
          </p:nvPr>
        </p:nvSpPr>
        <p:spPr/>
        <p:txBody>
          <a:bodyPr/>
          <a:lstStyle/>
          <a:p>
            <a:fld id="{425CB878-6F71-4D36-B436-5B3041237CB7}" type="datetimeFigureOut">
              <a:rPr lang="en-US" smtClean="0"/>
              <a:t>10/20/2018</a:t>
            </a:fld>
            <a:endParaRPr lang="en-US"/>
          </a:p>
        </p:txBody>
      </p:sp>
      <p:sp>
        <p:nvSpPr>
          <p:cNvPr id="6" name="Footer Placeholder 5">
            <a:extLst>
              <a:ext uri="{FF2B5EF4-FFF2-40B4-BE49-F238E27FC236}">
                <a16:creationId xmlns:a16="http://schemas.microsoft.com/office/drawing/2014/main" id="{9684051F-E221-418E-AB89-2DF14EF5272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CBBDBB9-2708-4538-B9A8-3D7089731F5D}"/>
              </a:ext>
            </a:extLst>
          </p:cNvPr>
          <p:cNvSpPr>
            <a:spLocks noGrp="1"/>
          </p:cNvSpPr>
          <p:nvPr>
            <p:ph type="sldNum" sz="quarter" idx="12"/>
          </p:nvPr>
        </p:nvSpPr>
        <p:spPr/>
        <p:txBody>
          <a:bodyPr/>
          <a:lstStyle/>
          <a:p>
            <a:fld id="{607DCEDA-B12E-420D-A086-827EF2B67D99}" type="slidenum">
              <a:rPr lang="en-US" smtClean="0"/>
              <a:t>‹#›</a:t>
            </a:fld>
            <a:endParaRPr lang="en-US"/>
          </a:p>
        </p:txBody>
      </p:sp>
    </p:spTree>
    <p:extLst>
      <p:ext uri="{BB962C8B-B14F-4D97-AF65-F5344CB8AC3E}">
        <p14:creationId xmlns:p14="http://schemas.microsoft.com/office/powerpoint/2010/main" val="9039479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2E22AE-F052-40FA-A139-DB5F892BC38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DE9290A-E39F-4B1A-9719-54C56D578B9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3167CF7-D726-43C9-BC30-AE16E42C14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BBF4523-D345-4A73-B282-CC9B8D4D6519}"/>
              </a:ext>
            </a:extLst>
          </p:cNvPr>
          <p:cNvSpPr>
            <a:spLocks noGrp="1"/>
          </p:cNvSpPr>
          <p:nvPr>
            <p:ph type="dt" sz="half" idx="10"/>
          </p:nvPr>
        </p:nvSpPr>
        <p:spPr/>
        <p:txBody>
          <a:bodyPr/>
          <a:lstStyle/>
          <a:p>
            <a:fld id="{425CB878-6F71-4D36-B436-5B3041237CB7}" type="datetimeFigureOut">
              <a:rPr lang="en-US" smtClean="0"/>
              <a:t>10/20/2018</a:t>
            </a:fld>
            <a:endParaRPr lang="en-US"/>
          </a:p>
        </p:txBody>
      </p:sp>
      <p:sp>
        <p:nvSpPr>
          <p:cNvPr id="6" name="Footer Placeholder 5">
            <a:extLst>
              <a:ext uri="{FF2B5EF4-FFF2-40B4-BE49-F238E27FC236}">
                <a16:creationId xmlns:a16="http://schemas.microsoft.com/office/drawing/2014/main" id="{0C1E75FB-C8A7-468E-91CB-98DEEDCCC85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0753F30-40BB-4D06-9C61-2E6BD62FB3E8}"/>
              </a:ext>
            </a:extLst>
          </p:cNvPr>
          <p:cNvSpPr>
            <a:spLocks noGrp="1"/>
          </p:cNvSpPr>
          <p:nvPr>
            <p:ph type="sldNum" sz="quarter" idx="12"/>
          </p:nvPr>
        </p:nvSpPr>
        <p:spPr/>
        <p:txBody>
          <a:bodyPr/>
          <a:lstStyle/>
          <a:p>
            <a:fld id="{607DCEDA-B12E-420D-A086-827EF2B67D99}" type="slidenum">
              <a:rPr lang="en-US" smtClean="0"/>
              <a:t>‹#›</a:t>
            </a:fld>
            <a:endParaRPr lang="en-US"/>
          </a:p>
        </p:txBody>
      </p:sp>
    </p:spTree>
    <p:extLst>
      <p:ext uri="{BB962C8B-B14F-4D97-AF65-F5344CB8AC3E}">
        <p14:creationId xmlns:p14="http://schemas.microsoft.com/office/powerpoint/2010/main" val="12654661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5F8DAEA-E161-459B-8D28-4E14DA4200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5BFAE7E-AAF7-47C8-B016-53ED26E6146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5FE83A-DE11-4D48-BC11-90C2771DF10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5CB878-6F71-4D36-B436-5B3041237CB7}" type="datetimeFigureOut">
              <a:rPr lang="en-US" smtClean="0"/>
              <a:t>10/20/2018</a:t>
            </a:fld>
            <a:endParaRPr lang="en-US"/>
          </a:p>
        </p:txBody>
      </p:sp>
      <p:sp>
        <p:nvSpPr>
          <p:cNvPr id="5" name="Footer Placeholder 4">
            <a:extLst>
              <a:ext uri="{FF2B5EF4-FFF2-40B4-BE49-F238E27FC236}">
                <a16:creationId xmlns:a16="http://schemas.microsoft.com/office/drawing/2014/main" id="{35B33F15-7D9C-4A1E-BAB7-19E7A3DBCE2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11261E2-88D4-49B9-A1CE-184D2A541C4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7DCEDA-B12E-420D-A086-827EF2B67D99}" type="slidenum">
              <a:rPr lang="en-US" smtClean="0"/>
              <a:t>‹#›</a:t>
            </a:fld>
            <a:endParaRPr lang="en-US"/>
          </a:p>
        </p:txBody>
      </p:sp>
    </p:spTree>
    <p:extLst>
      <p:ext uri="{BB962C8B-B14F-4D97-AF65-F5344CB8AC3E}">
        <p14:creationId xmlns:p14="http://schemas.microsoft.com/office/powerpoint/2010/main" val="24815620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BBBF4-9C11-4FD4-ADBA-6D3E25142109}"/>
              </a:ext>
            </a:extLst>
          </p:cNvPr>
          <p:cNvSpPr>
            <a:spLocks noGrp="1"/>
          </p:cNvSpPr>
          <p:nvPr>
            <p:ph type="ctrTitle"/>
          </p:nvPr>
        </p:nvSpPr>
        <p:spPr/>
        <p:txBody>
          <a:bodyPr/>
          <a:lstStyle/>
          <a:p>
            <a:r>
              <a:rPr lang="en-US" dirty="0"/>
              <a:t>SAT Reading</a:t>
            </a:r>
          </a:p>
        </p:txBody>
      </p:sp>
      <p:sp>
        <p:nvSpPr>
          <p:cNvPr id="3" name="Subtitle 2">
            <a:extLst>
              <a:ext uri="{FF2B5EF4-FFF2-40B4-BE49-F238E27FC236}">
                <a16:creationId xmlns:a16="http://schemas.microsoft.com/office/drawing/2014/main" id="{E6987F14-1F2B-4652-8191-0A0CE12F8BB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4618687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47A6EF-071B-4BFE-8979-7C6A645B55DC}"/>
              </a:ext>
            </a:extLst>
          </p:cNvPr>
          <p:cNvSpPr>
            <a:spLocks noGrp="1"/>
          </p:cNvSpPr>
          <p:nvPr>
            <p:ph type="title"/>
          </p:nvPr>
        </p:nvSpPr>
        <p:spPr/>
        <p:txBody>
          <a:bodyPr/>
          <a:lstStyle/>
          <a:p>
            <a:r>
              <a:rPr lang="en-US" dirty="0"/>
              <a:t>SAT Reading Portion</a:t>
            </a:r>
          </a:p>
        </p:txBody>
      </p:sp>
      <p:sp>
        <p:nvSpPr>
          <p:cNvPr id="3" name="Content Placeholder 2">
            <a:extLst>
              <a:ext uri="{FF2B5EF4-FFF2-40B4-BE49-F238E27FC236}">
                <a16:creationId xmlns:a16="http://schemas.microsoft.com/office/drawing/2014/main" id="{844622FA-EAB1-4FBD-B31B-44047767D344}"/>
              </a:ext>
            </a:extLst>
          </p:cNvPr>
          <p:cNvSpPr>
            <a:spLocks noGrp="1"/>
          </p:cNvSpPr>
          <p:nvPr>
            <p:ph idx="1"/>
          </p:nvPr>
        </p:nvSpPr>
        <p:spPr/>
        <p:txBody>
          <a:bodyPr/>
          <a:lstStyle/>
          <a:p>
            <a:r>
              <a:rPr lang="en-US" sz="3600" dirty="0"/>
              <a:t>65 minutes, 52 questions (72 seconds/question)</a:t>
            </a:r>
          </a:p>
          <a:p>
            <a:r>
              <a:rPr lang="en-US" sz="3600" dirty="0"/>
              <a:t>No penalty for wrong answers</a:t>
            </a:r>
          </a:p>
          <a:p>
            <a:pPr lvl="1"/>
            <a:r>
              <a:rPr lang="en-US" sz="3200" dirty="0"/>
              <a:t>Guess if you’re running out of time</a:t>
            </a:r>
          </a:p>
          <a:p>
            <a:r>
              <a:rPr lang="en-US" sz="3600" dirty="0"/>
              <a:t>Scoring: (reading/writing portion = 400/400 = 800pts)</a:t>
            </a:r>
          </a:p>
          <a:p>
            <a:pPr lvl="1"/>
            <a:r>
              <a:rPr lang="en-US" sz="3200" dirty="0"/>
              <a:t>51-52 questions right = 98% correct = 400 score</a:t>
            </a:r>
          </a:p>
          <a:p>
            <a:pPr lvl="1"/>
            <a:r>
              <a:rPr lang="en-US" sz="3200" dirty="0"/>
              <a:t>34-35 questions right = 65% correct = 300 score</a:t>
            </a:r>
          </a:p>
          <a:p>
            <a:endParaRPr lang="en-US" dirty="0"/>
          </a:p>
        </p:txBody>
      </p:sp>
    </p:spTree>
    <p:extLst>
      <p:ext uri="{BB962C8B-B14F-4D97-AF65-F5344CB8AC3E}">
        <p14:creationId xmlns:p14="http://schemas.microsoft.com/office/powerpoint/2010/main" val="12409772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0EBC21-3180-4430-B628-6D791D5C5173}"/>
              </a:ext>
            </a:extLst>
          </p:cNvPr>
          <p:cNvSpPr>
            <a:spLocks noGrp="1"/>
          </p:cNvSpPr>
          <p:nvPr>
            <p:ph type="title"/>
          </p:nvPr>
        </p:nvSpPr>
        <p:spPr/>
        <p:txBody>
          <a:bodyPr/>
          <a:lstStyle/>
          <a:p>
            <a:r>
              <a:rPr lang="en-US" dirty="0"/>
              <a:t>Naviance &amp; Khan Academy</a:t>
            </a:r>
          </a:p>
        </p:txBody>
      </p:sp>
      <p:sp>
        <p:nvSpPr>
          <p:cNvPr id="3" name="Content Placeholder 2">
            <a:extLst>
              <a:ext uri="{FF2B5EF4-FFF2-40B4-BE49-F238E27FC236}">
                <a16:creationId xmlns:a16="http://schemas.microsoft.com/office/drawing/2014/main" id="{9FA73BFC-038A-4055-B181-C5EC5F1F501A}"/>
              </a:ext>
            </a:extLst>
          </p:cNvPr>
          <p:cNvSpPr>
            <a:spLocks noGrp="1"/>
          </p:cNvSpPr>
          <p:nvPr>
            <p:ph idx="1"/>
          </p:nvPr>
        </p:nvSpPr>
        <p:spPr>
          <a:xfrm>
            <a:off x="731176" y="1517401"/>
            <a:ext cx="10515600" cy="4351338"/>
          </a:xfrm>
        </p:spPr>
        <p:txBody>
          <a:bodyPr/>
          <a:lstStyle/>
          <a:p>
            <a:r>
              <a:rPr lang="en-US" dirty="0"/>
              <a:t>Please use the time to practice for the SAT</a:t>
            </a:r>
          </a:p>
          <a:p>
            <a:r>
              <a:rPr lang="en-US" dirty="0"/>
              <a:t>Naviance Test Prep and Khan Academy have good practice questions available</a:t>
            </a:r>
          </a:p>
          <a:p>
            <a:r>
              <a:rPr lang="en-US" dirty="0"/>
              <a:t>For our Reading Class:</a:t>
            </a:r>
          </a:p>
          <a:p>
            <a:pPr lvl="1"/>
            <a:r>
              <a:rPr lang="en-US" dirty="0"/>
              <a:t>1 Practice Reading per day if possible</a:t>
            </a:r>
          </a:p>
        </p:txBody>
      </p:sp>
      <p:pic>
        <p:nvPicPr>
          <p:cNvPr id="4" name="Picture 3">
            <a:extLst>
              <a:ext uri="{FF2B5EF4-FFF2-40B4-BE49-F238E27FC236}">
                <a16:creationId xmlns:a16="http://schemas.microsoft.com/office/drawing/2014/main" id="{3F5C6128-21D9-4455-9742-DC9A94E4365C}"/>
              </a:ext>
            </a:extLst>
          </p:cNvPr>
          <p:cNvPicPr>
            <a:picLocks noChangeAspect="1"/>
          </p:cNvPicPr>
          <p:nvPr/>
        </p:nvPicPr>
        <p:blipFill>
          <a:blip r:embed="rId2"/>
          <a:stretch>
            <a:fillRect/>
          </a:stretch>
        </p:blipFill>
        <p:spPr>
          <a:xfrm>
            <a:off x="1083923" y="3853607"/>
            <a:ext cx="10024153" cy="2967922"/>
          </a:xfrm>
          <a:prstGeom prst="rect">
            <a:avLst/>
          </a:prstGeom>
          <a:ln>
            <a:solidFill>
              <a:schemeClr val="tx1"/>
            </a:solidFill>
          </a:ln>
        </p:spPr>
      </p:pic>
    </p:spTree>
    <p:extLst>
      <p:ext uri="{BB962C8B-B14F-4D97-AF65-F5344CB8AC3E}">
        <p14:creationId xmlns:p14="http://schemas.microsoft.com/office/powerpoint/2010/main" val="1626752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61B5FD-9DE5-4038-99C6-6D3061D24FA4}"/>
              </a:ext>
            </a:extLst>
          </p:cNvPr>
          <p:cNvSpPr>
            <a:spLocks noGrp="1"/>
          </p:cNvSpPr>
          <p:nvPr>
            <p:ph type="title"/>
          </p:nvPr>
        </p:nvSpPr>
        <p:spPr/>
        <p:txBody>
          <a:bodyPr/>
          <a:lstStyle/>
          <a:p>
            <a:r>
              <a:rPr lang="en-US" dirty="0"/>
              <a:t>Our focus today:</a:t>
            </a:r>
          </a:p>
        </p:txBody>
      </p:sp>
      <p:sp>
        <p:nvSpPr>
          <p:cNvPr id="3" name="Content Placeholder 2">
            <a:extLst>
              <a:ext uri="{FF2B5EF4-FFF2-40B4-BE49-F238E27FC236}">
                <a16:creationId xmlns:a16="http://schemas.microsoft.com/office/drawing/2014/main" id="{CA16F0AD-2E76-455D-B5B4-A711A4940268}"/>
              </a:ext>
            </a:extLst>
          </p:cNvPr>
          <p:cNvSpPr>
            <a:spLocks noGrp="1"/>
          </p:cNvSpPr>
          <p:nvPr>
            <p:ph idx="1"/>
          </p:nvPr>
        </p:nvSpPr>
        <p:spPr>
          <a:xfrm>
            <a:off x="546410" y="1447937"/>
            <a:ext cx="10807390" cy="5044938"/>
          </a:xfrm>
        </p:spPr>
        <p:txBody>
          <a:bodyPr>
            <a:normAutofit lnSpcReduction="10000"/>
          </a:bodyPr>
          <a:lstStyle/>
          <a:p>
            <a:r>
              <a:rPr lang="en-US" sz="3200" dirty="0"/>
              <a:t>Observing the three styles of passages:</a:t>
            </a:r>
          </a:p>
          <a:p>
            <a:pPr lvl="1"/>
            <a:r>
              <a:rPr lang="en-US" sz="2800" b="1" dirty="0"/>
              <a:t>Expository</a:t>
            </a:r>
            <a:r>
              <a:rPr lang="en-US" sz="2800" dirty="0"/>
              <a:t> – </a:t>
            </a:r>
            <a:r>
              <a:rPr lang="en-US" sz="2800" dirty="0">
                <a:solidFill>
                  <a:schemeClr val="accent1"/>
                </a:solidFill>
              </a:rPr>
              <a:t>Objective information </a:t>
            </a:r>
            <a:r>
              <a:rPr lang="en-US" sz="2800" dirty="0"/>
              <a:t>w/ a </a:t>
            </a:r>
            <a:r>
              <a:rPr lang="en-US" sz="2800" dirty="0">
                <a:solidFill>
                  <a:srgbClr val="FF0000"/>
                </a:solidFill>
              </a:rPr>
              <a:t>guiding question</a:t>
            </a:r>
          </a:p>
          <a:p>
            <a:pPr lvl="2"/>
            <a:r>
              <a:rPr lang="en-US" sz="2400" dirty="0"/>
              <a:t>“What happened at the Battle of Bull-Run?”, “How did the trireme change Greek warfare?”</a:t>
            </a:r>
          </a:p>
          <a:p>
            <a:pPr lvl="2"/>
            <a:r>
              <a:rPr lang="en-US" sz="2400" dirty="0"/>
              <a:t>Ex. News articles, science textbooks, etc.</a:t>
            </a:r>
          </a:p>
          <a:p>
            <a:pPr lvl="1"/>
            <a:r>
              <a:rPr lang="en-US" sz="2800" b="1" dirty="0"/>
              <a:t>Rhetorical</a:t>
            </a:r>
            <a:r>
              <a:rPr lang="en-US" sz="2800" dirty="0"/>
              <a:t> – </a:t>
            </a:r>
            <a:r>
              <a:rPr lang="en-US" sz="2800" dirty="0">
                <a:solidFill>
                  <a:schemeClr val="accent1"/>
                </a:solidFill>
              </a:rPr>
              <a:t>Author’s point-of-view (POV) </a:t>
            </a:r>
            <a:r>
              <a:rPr lang="en-US" sz="2800" dirty="0"/>
              <a:t>around a </a:t>
            </a:r>
            <a:r>
              <a:rPr lang="en-US" sz="2800" dirty="0">
                <a:solidFill>
                  <a:srgbClr val="FF0000"/>
                </a:solidFill>
              </a:rPr>
              <a:t>thesis</a:t>
            </a:r>
          </a:p>
          <a:p>
            <a:pPr lvl="2"/>
            <a:r>
              <a:rPr lang="en-US" sz="2400" dirty="0"/>
              <a:t>“Hiking is good for the soul”, “Dogs are a man’s best friend”</a:t>
            </a:r>
          </a:p>
          <a:p>
            <a:pPr lvl="2"/>
            <a:r>
              <a:rPr lang="en-US" sz="2400" dirty="0"/>
              <a:t>Ex. Op-Eds, blogs, magazine articles, etc.</a:t>
            </a:r>
          </a:p>
          <a:p>
            <a:pPr lvl="1"/>
            <a:r>
              <a:rPr lang="en-US" sz="2800" b="1" dirty="0"/>
              <a:t>Narrative</a:t>
            </a:r>
            <a:r>
              <a:rPr lang="en-US" sz="2800" dirty="0"/>
              <a:t> – </a:t>
            </a:r>
            <a:r>
              <a:rPr lang="en-US" sz="2800" dirty="0">
                <a:solidFill>
                  <a:schemeClr val="accent1"/>
                </a:solidFill>
              </a:rPr>
              <a:t>Fiction/Non-fiction story </a:t>
            </a:r>
            <a:r>
              <a:rPr lang="en-US" sz="2800" dirty="0"/>
              <a:t>with a protagonist and a </a:t>
            </a:r>
            <a:r>
              <a:rPr lang="en-US" sz="2800" dirty="0">
                <a:solidFill>
                  <a:srgbClr val="FF0000"/>
                </a:solidFill>
              </a:rPr>
              <a:t>transformative struggle</a:t>
            </a:r>
          </a:p>
          <a:p>
            <a:pPr lvl="2"/>
            <a:r>
              <a:rPr lang="en-US" sz="2400" dirty="0"/>
              <a:t>“King Lear fights to establish his legacy”, “Peter must determine whether he should join the side of the alliance or the rebels”</a:t>
            </a:r>
          </a:p>
          <a:p>
            <a:pPr lvl="2"/>
            <a:r>
              <a:rPr lang="en-US" sz="2400" dirty="0"/>
              <a:t>Ex. Short stories, novels, biographies, etc.</a:t>
            </a:r>
          </a:p>
          <a:p>
            <a:pPr lvl="1"/>
            <a:endParaRPr lang="en-US" dirty="0"/>
          </a:p>
        </p:txBody>
      </p:sp>
      <p:sp>
        <p:nvSpPr>
          <p:cNvPr id="4" name="TextBox 3">
            <a:extLst>
              <a:ext uri="{FF2B5EF4-FFF2-40B4-BE49-F238E27FC236}">
                <a16:creationId xmlns:a16="http://schemas.microsoft.com/office/drawing/2014/main" id="{AA095740-5B1E-48A8-B233-8CE89F9D0E14}"/>
              </a:ext>
            </a:extLst>
          </p:cNvPr>
          <p:cNvSpPr txBox="1"/>
          <p:nvPr/>
        </p:nvSpPr>
        <p:spPr>
          <a:xfrm>
            <a:off x="8452625" y="247760"/>
            <a:ext cx="3336073" cy="1077218"/>
          </a:xfrm>
          <a:prstGeom prst="rect">
            <a:avLst/>
          </a:prstGeom>
          <a:noFill/>
          <a:ln>
            <a:solidFill>
              <a:schemeClr val="tx1"/>
            </a:solidFill>
          </a:ln>
        </p:spPr>
        <p:txBody>
          <a:bodyPr wrap="square" rtlCol="0">
            <a:spAutoFit/>
          </a:bodyPr>
          <a:lstStyle/>
          <a:p>
            <a:pPr algn="ctr"/>
            <a:r>
              <a:rPr lang="en-US" sz="3200" dirty="0">
                <a:solidFill>
                  <a:schemeClr val="accent1"/>
                </a:solidFill>
              </a:rPr>
              <a:t>Ways to tell style</a:t>
            </a:r>
          </a:p>
          <a:p>
            <a:pPr algn="ctr"/>
            <a:r>
              <a:rPr lang="en-US" sz="3200" dirty="0">
                <a:solidFill>
                  <a:srgbClr val="FF0000"/>
                </a:solidFill>
              </a:rPr>
              <a:t>Central Ideas</a:t>
            </a:r>
          </a:p>
        </p:txBody>
      </p:sp>
    </p:spTree>
    <p:extLst>
      <p:ext uri="{BB962C8B-B14F-4D97-AF65-F5344CB8AC3E}">
        <p14:creationId xmlns:p14="http://schemas.microsoft.com/office/powerpoint/2010/main" val="2651935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024C28-BE76-451E-BB1D-6B98DE16F55E}"/>
              </a:ext>
            </a:extLst>
          </p:cNvPr>
          <p:cNvSpPr>
            <a:spLocks noGrp="1"/>
          </p:cNvSpPr>
          <p:nvPr>
            <p:ph type="title"/>
          </p:nvPr>
        </p:nvSpPr>
        <p:spPr>
          <a:xfrm>
            <a:off x="838199" y="0"/>
            <a:ext cx="10515600" cy="1325563"/>
          </a:xfrm>
        </p:spPr>
        <p:txBody>
          <a:bodyPr/>
          <a:lstStyle/>
          <a:p>
            <a:r>
              <a:rPr lang="en-US" u="sng" dirty="0"/>
              <a:t>First</a:t>
            </a:r>
            <a:r>
              <a:rPr lang="en-US" dirty="0"/>
              <a:t> and </a:t>
            </a:r>
            <a:r>
              <a:rPr lang="en-US" u="sng" dirty="0"/>
              <a:t>Last</a:t>
            </a:r>
            <a:r>
              <a:rPr lang="en-US" dirty="0"/>
              <a:t> Paragraphs</a:t>
            </a:r>
          </a:p>
        </p:txBody>
      </p:sp>
      <p:sp>
        <p:nvSpPr>
          <p:cNvPr id="3" name="Content Placeholder 2">
            <a:extLst>
              <a:ext uri="{FF2B5EF4-FFF2-40B4-BE49-F238E27FC236}">
                <a16:creationId xmlns:a16="http://schemas.microsoft.com/office/drawing/2014/main" id="{8E579F07-57D5-472A-912D-E281E16CDE43}"/>
              </a:ext>
            </a:extLst>
          </p:cNvPr>
          <p:cNvSpPr>
            <a:spLocks noGrp="1"/>
          </p:cNvSpPr>
          <p:nvPr>
            <p:ph idx="1"/>
          </p:nvPr>
        </p:nvSpPr>
        <p:spPr>
          <a:xfrm>
            <a:off x="838199" y="1081669"/>
            <a:ext cx="10515600" cy="5252224"/>
          </a:xfrm>
        </p:spPr>
        <p:txBody>
          <a:bodyPr/>
          <a:lstStyle/>
          <a:p>
            <a:pPr marL="0" indent="0">
              <a:buNone/>
            </a:pPr>
            <a:r>
              <a:rPr lang="en-US" dirty="0"/>
              <a:t>The first and last paragraphs usually help to determine what type of passage type it will be:</a:t>
            </a:r>
          </a:p>
          <a:p>
            <a:endParaRPr lang="en-US" dirty="0"/>
          </a:p>
          <a:p>
            <a:pPr marL="0" indent="0">
              <a:buNone/>
            </a:pPr>
            <a:endParaRPr lang="en-US" dirty="0"/>
          </a:p>
          <a:p>
            <a:pPr lvl="1"/>
            <a:endParaRPr lang="en-US" sz="2800" dirty="0"/>
          </a:p>
          <a:p>
            <a:pPr lvl="1"/>
            <a:endParaRPr lang="en-US" sz="2800" dirty="0"/>
          </a:p>
        </p:txBody>
      </p:sp>
      <p:sp>
        <p:nvSpPr>
          <p:cNvPr id="8" name="Rectangle 4">
            <a:extLst>
              <a:ext uri="{FF2B5EF4-FFF2-40B4-BE49-F238E27FC236}">
                <a16:creationId xmlns:a16="http://schemas.microsoft.com/office/drawing/2014/main" id="{F48650BC-82D6-45A4-82F8-EEFE09B38FCB}"/>
              </a:ext>
            </a:extLst>
          </p:cNvPr>
          <p:cNvSpPr>
            <a:spLocks noChangeArrowheads="1"/>
          </p:cNvSpPr>
          <p:nvPr/>
        </p:nvSpPr>
        <p:spPr bwMode="auto">
          <a:xfrm>
            <a:off x="133815" y="2118663"/>
            <a:ext cx="11749666" cy="4431983"/>
          </a:xfrm>
          <a:prstGeom prst="rect">
            <a:avLst/>
          </a:prstGeom>
          <a:solidFill>
            <a:srgbClr val="FF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fontAlgn="base"/>
            <a:r>
              <a:rPr lang="en-US" sz="2400" dirty="0"/>
              <a:t>“Without some appreciation of common large numbers, it’s impossible to react with the proper skepticism to terrifying reports that more than a million American kids are kidnapped each year, or with the proper sobriety to a warhead carrying a megaton of explosive power—the equivalent of a million tons (or two billion pounds) of TNT.</a:t>
            </a:r>
          </a:p>
          <a:p>
            <a:pPr fontAlgn="base"/>
            <a:endParaRPr lang="en-US" sz="2400" dirty="0"/>
          </a:p>
          <a:p>
            <a:pPr fontAlgn="base"/>
            <a:r>
              <a:rPr lang="en-US" sz="2400" dirty="0"/>
              <a:t>And if you don’t have some feeling for probabilities, automobile accidents might seem a relatively minor problem of local travel, whereas being killed by terrorists might seem to be a major risk when going overseas. As often observed, however, the 45,000 people killed annually on American roads are approximately equal in number to all American dead in the Vietnam War. On the other hand, the seventeen Americans killed by terrorists in 1985 were among the 28 million of us who traveled abroad that year—that’s one chance in 1.6 million of becoming a victim . . .”</a:t>
            </a:r>
            <a:endParaRPr kumimoji="0" lang="en-US" altLang="en-US" sz="3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3293426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1DE55F-4F0F-49B9-81DD-B4F0EA0B17D1}"/>
              </a:ext>
            </a:extLst>
          </p:cNvPr>
          <p:cNvSpPr>
            <a:spLocks noGrp="1"/>
          </p:cNvSpPr>
          <p:nvPr>
            <p:ph type="title"/>
          </p:nvPr>
        </p:nvSpPr>
        <p:spPr/>
        <p:txBody>
          <a:bodyPr/>
          <a:lstStyle/>
          <a:p>
            <a:r>
              <a:rPr lang="en-US" u="sng" dirty="0"/>
              <a:t>First</a:t>
            </a:r>
            <a:r>
              <a:rPr lang="en-US" dirty="0"/>
              <a:t> and </a:t>
            </a:r>
            <a:r>
              <a:rPr lang="en-US" u="sng" dirty="0"/>
              <a:t>Last</a:t>
            </a:r>
            <a:r>
              <a:rPr lang="en-US" dirty="0"/>
              <a:t> Paragraphs</a:t>
            </a:r>
          </a:p>
        </p:txBody>
      </p:sp>
      <p:sp>
        <p:nvSpPr>
          <p:cNvPr id="3" name="Content Placeholder 2">
            <a:extLst>
              <a:ext uri="{FF2B5EF4-FFF2-40B4-BE49-F238E27FC236}">
                <a16:creationId xmlns:a16="http://schemas.microsoft.com/office/drawing/2014/main" id="{68C2C0C6-66B3-4C55-AD9B-490431F6B6B8}"/>
              </a:ext>
            </a:extLst>
          </p:cNvPr>
          <p:cNvSpPr>
            <a:spLocks noGrp="1"/>
          </p:cNvSpPr>
          <p:nvPr>
            <p:ph idx="1"/>
          </p:nvPr>
        </p:nvSpPr>
        <p:spPr>
          <a:xfrm>
            <a:off x="262053" y="1460393"/>
            <a:ext cx="11467171" cy="1875967"/>
          </a:xfrm>
        </p:spPr>
        <p:txBody>
          <a:bodyPr>
            <a:normAutofit/>
          </a:bodyPr>
          <a:lstStyle/>
          <a:p>
            <a:pPr lvl="1"/>
            <a:r>
              <a:rPr lang="en-US" sz="3200" dirty="0"/>
              <a:t>Things to look out for in </a:t>
            </a:r>
            <a:r>
              <a:rPr lang="en-US" sz="3200" u="sng" dirty="0"/>
              <a:t>last</a:t>
            </a:r>
            <a:r>
              <a:rPr lang="en-US" sz="3200" dirty="0"/>
              <a:t> paragraph:</a:t>
            </a:r>
          </a:p>
          <a:p>
            <a:pPr lvl="2"/>
            <a:r>
              <a:rPr lang="en-US" sz="2800" b="1" dirty="0"/>
              <a:t>Expository</a:t>
            </a:r>
            <a:r>
              <a:rPr lang="en-US" sz="2800" dirty="0"/>
              <a:t> – Finishes explaining interesting fact</a:t>
            </a:r>
          </a:p>
          <a:p>
            <a:pPr lvl="2"/>
            <a:r>
              <a:rPr lang="en-US" sz="2800" b="1" dirty="0"/>
              <a:t>Rhetorical</a:t>
            </a:r>
            <a:r>
              <a:rPr lang="en-US" sz="2800" dirty="0"/>
              <a:t> – Provides a suggestion to the reader</a:t>
            </a:r>
          </a:p>
          <a:p>
            <a:pPr lvl="2"/>
            <a:r>
              <a:rPr lang="en-US" sz="2800" b="1" dirty="0"/>
              <a:t>Narrative</a:t>
            </a:r>
            <a:r>
              <a:rPr lang="en-US" sz="2800" dirty="0"/>
              <a:t> – A resolution happens at the end</a:t>
            </a:r>
          </a:p>
          <a:p>
            <a:endParaRPr lang="en-US" dirty="0"/>
          </a:p>
        </p:txBody>
      </p:sp>
      <p:sp>
        <p:nvSpPr>
          <p:cNvPr id="5" name="Rectangle 4">
            <a:extLst>
              <a:ext uri="{FF2B5EF4-FFF2-40B4-BE49-F238E27FC236}">
                <a16:creationId xmlns:a16="http://schemas.microsoft.com/office/drawing/2014/main" id="{C59A8E14-E82D-4264-A276-88C466ABC468}"/>
              </a:ext>
            </a:extLst>
          </p:cNvPr>
          <p:cNvSpPr/>
          <p:nvPr/>
        </p:nvSpPr>
        <p:spPr>
          <a:xfrm>
            <a:off x="184924" y="3521641"/>
            <a:ext cx="11822152" cy="2246769"/>
          </a:xfrm>
          <a:prstGeom prst="rect">
            <a:avLst/>
          </a:prstGeom>
          <a:ln>
            <a:solidFill>
              <a:schemeClr val="tx1"/>
            </a:solidFill>
          </a:ln>
        </p:spPr>
        <p:txBody>
          <a:bodyPr wrap="square">
            <a:spAutoFit/>
          </a:bodyPr>
          <a:lstStyle/>
          <a:p>
            <a:pPr fontAlgn="base"/>
            <a:r>
              <a:rPr lang="en-US" sz="2800" b="1" dirty="0">
                <a:solidFill>
                  <a:srgbClr val="000000"/>
                </a:solidFill>
                <a:latin typeface="open_sansregular"/>
              </a:rPr>
              <a:t>Q: </a:t>
            </a:r>
            <a:r>
              <a:rPr lang="en-US" sz="2800" b="0" i="0" dirty="0">
                <a:solidFill>
                  <a:srgbClr val="000000"/>
                </a:solidFill>
                <a:effectLst/>
                <a:latin typeface="open_sansregular"/>
              </a:rPr>
              <a:t>The primary purpose of this passage is to:</a:t>
            </a:r>
          </a:p>
          <a:p>
            <a:pPr marL="457200" indent="-457200" fontAlgn="base">
              <a:buAutoNum type="arabicPeriod"/>
            </a:pPr>
            <a:r>
              <a:rPr lang="en-US" sz="2800" b="0" i="0" dirty="0">
                <a:solidFill>
                  <a:srgbClr val="000000"/>
                </a:solidFill>
                <a:effectLst/>
                <a:latin typeface="open_sansregular"/>
              </a:rPr>
              <a:t>warn against the dangers associated with daily living in the United States</a:t>
            </a:r>
          </a:p>
          <a:p>
            <a:pPr marL="457200" indent="-457200" fontAlgn="base">
              <a:buAutoNum type="arabicPeriod"/>
            </a:pPr>
            <a:r>
              <a:rPr lang="en-US" sz="2800" b="0" i="0" dirty="0">
                <a:solidFill>
                  <a:srgbClr val="000000"/>
                </a:solidFill>
                <a:effectLst/>
                <a:latin typeface="open_sansregular"/>
              </a:rPr>
              <a:t>compare the costs of war-related activities to the costs of domestic activities</a:t>
            </a:r>
          </a:p>
          <a:p>
            <a:pPr marL="457200" indent="-457200" fontAlgn="base">
              <a:buAutoNum type="arabicPeriod"/>
            </a:pPr>
            <a:r>
              <a:rPr lang="en-US" sz="2800" b="0" i="0" dirty="0">
                <a:solidFill>
                  <a:srgbClr val="000000"/>
                </a:solidFill>
                <a:effectLst/>
                <a:latin typeface="open_sansregular"/>
              </a:rPr>
              <a:t>discuss common misunderstandings about statistical data</a:t>
            </a:r>
          </a:p>
          <a:p>
            <a:pPr marL="457200" indent="-457200" fontAlgn="base">
              <a:buAutoNum type="arabicPeriod"/>
            </a:pPr>
            <a:r>
              <a:rPr lang="en-US" sz="2800" b="0" i="0" dirty="0">
                <a:solidFill>
                  <a:srgbClr val="000000"/>
                </a:solidFill>
                <a:effectLst/>
                <a:latin typeface="open_sansregular"/>
              </a:rPr>
              <a:t>propose solutions to some problems in American domestic and foreign policy</a:t>
            </a:r>
          </a:p>
        </p:txBody>
      </p:sp>
    </p:spTree>
    <p:extLst>
      <p:ext uri="{BB962C8B-B14F-4D97-AF65-F5344CB8AC3E}">
        <p14:creationId xmlns:p14="http://schemas.microsoft.com/office/powerpoint/2010/main" val="847026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mph" presetSubtype="0" fill="hold" nodeType="clickEffect">
                                  <p:stCondLst>
                                    <p:cond delay="0"/>
                                  </p:stCondLst>
                                  <p:childTnLst>
                                    <p:animClr clrSpc="rgb" dir="cw">
                                      <p:cBhvr override="childStyle">
                                        <p:cTn id="6" dur="500" fill="hold"/>
                                        <p:tgtEl>
                                          <p:spTgt spid="5">
                                            <p:txEl>
                                              <p:pRg st="3" end="3"/>
                                            </p:txEl>
                                          </p:spTgt>
                                        </p:tgtEl>
                                        <p:attrNameLst>
                                          <p:attrName>style.color</p:attrName>
                                        </p:attrNameLst>
                                      </p:cBhvr>
                                      <p:to>
                                        <a:schemeClr val="accent2"/>
                                      </p:to>
                                    </p:animClr>
                                    <p:animClr clrSpc="rgb" dir="cw">
                                      <p:cBhvr>
                                        <p:cTn id="7" dur="500" fill="hold"/>
                                        <p:tgtEl>
                                          <p:spTgt spid="5">
                                            <p:txEl>
                                              <p:pRg st="3" end="3"/>
                                            </p:txEl>
                                          </p:spTgt>
                                        </p:tgtEl>
                                        <p:attrNameLst>
                                          <p:attrName>fillcolor</p:attrName>
                                        </p:attrNameLst>
                                      </p:cBhvr>
                                      <p:to>
                                        <a:schemeClr val="accent2"/>
                                      </p:to>
                                    </p:animClr>
                                    <p:set>
                                      <p:cBhvr>
                                        <p:cTn id="8" dur="500" fill="hold"/>
                                        <p:tgtEl>
                                          <p:spTgt spid="5">
                                            <p:txEl>
                                              <p:pRg st="3" end="3"/>
                                            </p:txEl>
                                          </p:spTgt>
                                        </p:tgtEl>
                                        <p:attrNameLst>
                                          <p:attrName>fill.type</p:attrName>
                                        </p:attrNameLst>
                                      </p:cBhvr>
                                      <p:to>
                                        <p:strVal val="solid"/>
                                      </p:to>
                                    </p:set>
                                    <p:set>
                                      <p:cBhvr>
                                        <p:cTn id="9" dur="500" fill="hold"/>
                                        <p:tgtEl>
                                          <p:spTgt spid="5">
                                            <p:txEl>
                                              <p:pRg st="3" end="3"/>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TotalTime>
  <Words>513</Words>
  <Application>Microsoft Office PowerPoint</Application>
  <PresentationFormat>Widescreen</PresentationFormat>
  <Paragraphs>43</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open_sansregular</vt:lpstr>
      <vt:lpstr>Arial</vt:lpstr>
      <vt:lpstr>Calibri</vt:lpstr>
      <vt:lpstr>Calibri Light</vt:lpstr>
      <vt:lpstr>Office Theme</vt:lpstr>
      <vt:lpstr>SAT Reading</vt:lpstr>
      <vt:lpstr>SAT Reading Portion</vt:lpstr>
      <vt:lpstr>Naviance &amp; Khan Academy</vt:lpstr>
      <vt:lpstr>Our focus today:</vt:lpstr>
      <vt:lpstr>First and Last Paragraphs</vt:lpstr>
      <vt:lpstr>First and Last Paragraphs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SAT Reading</dc:title>
  <dc:creator>Johnny Ng</dc:creator>
  <cp:lastModifiedBy>Johnny Ng</cp:lastModifiedBy>
  <cp:revision>5</cp:revision>
  <dcterms:created xsi:type="dcterms:W3CDTF">2018-10-19T23:25:32Z</dcterms:created>
  <dcterms:modified xsi:type="dcterms:W3CDTF">2018-10-20T00:14:46Z</dcterms:modified>
</cp:coreProperties>
</file>