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3" r:id="rId2"/>
    <p:sldId id="273" r:id="rId3"/>
    <p:sldId id="274" r:id="rId4"/>
    <p:sldId id="275" r:id="rId5"/>
    <p:sldId id="276" r:id="rId6"/>
    <p:sldId id="278" r:id="rId7"/>
    <p:sldId id="279" r:id="rId8"/>
    <p:sldId id="280" r:id="rId9"/>
    <p:sldId id="281" r:id="rId10"/>
    <p:sldId id="282" r:id="rId11"/>
    <p:sldId id="290" r:id="rId12"/>
    <p:sldId id="291" r:id="rId13"/>
    <p:sldId id="293" r:id="rId14"/>
    <p:sldId id="292" r:id="rId15"/>
    <p:sldId id="295" r:id="rId16"/>
    <p:sldId id="296" r:id="rId17"/>
    <p:sldId id="284" r:id="rId18"/>
    <p:sldId id="285" r:id="rId19"/>
    <p:sldId id="286" r:id="rId20"/>
    <p:sldId id="287" r:id="rId21"/>
    <p:sldId id="288" r:id="rId22"/>
    <p:sldId id="297" r:id="rId23"/>
    <p:sldId id="298" r:id="rId24"/>
    <p:sldId id="299" r:id="rId25"/>
    <p:sldId id="300" r:id="rId26"/>
    <p:sldId id="294" r:id="rId27"/>
    <p:sldId id="313" r:id="rId2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4" d="100"/>
          <a:sy n="64" d="100"/>
        </p:scale>
        <p:origin x="680" y="4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9E5D54-67D5-403F-BEE4-BC104BE43792}" type="doc">
      <dgm:prSet loTypeId="urn:diagrams.loki3.com/VaryingWidthList" loCatId="list" qsTypeId="urn:microsoft.com/office/officeart/2005/8/quickstyle/simple1" qsCatId="simple" csTypeId="urn:microsoft.com/office/officeart/2005/8/colors/accent1_2" csCatId="accent1" phldr="1"/>
      <dgm:spPr/>
    </dgm:pt>
    <dgm:pt modelId="{962AB234-0F25-4554-A2DE-70A2A2929121}">
      <dgm:prSet phldrT="[Text]"/>
      <dgm:spPr/>
      <dgm:t>
        <a:bodyPr/>
        <a:lstStyle/>
        <a:p>
          <a:r>
            <a:rPr lang="en-US" dirty="0"/>
            <a:t>Emperor</a:t>
          </a:r>
        </a:p>
      </dgm:t>
    </dgm:pt>
    <dgm:pt modelId="{D23FCDBB-112C-411D-A7BF-C1B08B8F5CD4}" type="parTrans" cxnId="{119130C7-C0CC-4552-BC2B-E619895D91C0}">
      <dgm:prSet/>
      <dgm:spPr/>
      <dgm:t>
        <a:bodyPr/>
        <a:lstStyle/>
        <a:p>
          <a:endParaRPr lang="en-US"/>
        </a:p>
      </dgm:t>
    </dgm:pt>
    <dgm:pt modelId="{43E3F9AB-AB6C-44D1-88E5-443967891B5B}" type="sibTrans" cxnId="{119130C7-C0CC-4552-BC2B-E619895D91C0}">
      <dgm:prSet/>
      <dgm:spPr/>
      <dgm:t>
        <a:bodyPr/>
        <a:lstStyle/>
        <a:p>
          <a:endParaRPr lang="en-US"/>
        </a:p>
      </dgm:t>
    </dgm:pt>
    <dgm:pt modelId="{53FD6F02-74E2-4DE8-88E4-16803EE9DAD0}">
      <dgm:prSet phldrT="[Text]"/>
      <dgm:spPr/>
      <dgm:t>
        <a:bodyPr/>
        <a:lstStyle/>
        <a:p>
          <a:r>
            <a:rPr lang="en-US" dirty="0"/>
            <a:t>Royalty and Royal Family</a:t>
          </a:r>
        </a:p>
      </dgm:t>
    </dgm:pt>
    <dgm:pt modelId="{BF97D58F-D9FC-4678-B7A0-7A768549B680}" type="parTrans" cxnId="{57B11499-761E-457F-AF14-05EBE405472C}">
      <dgm:prSet/>
      <dgm:spPr/>
      <dgm:t>
        <a:bodyPr/>
        <a:lstStyle/>
        <a:p>
          <a:endParaRPr lang="en-US"/>
        </a:p>
      </dgm:t>
    </dgm:pt>
    <dgm:pt modelId="{F449127D-5263-4703-B494-86286D25C8BA}" type="sibTrans" cxnId="{57B11499-761E-457F-AF14-05EBE405472C}">
      <dgm:prSet/>
      <dgm:spPr/>
      <dgm:t>
        <a:bodyPr/>
        <a:lstStyle/>
        <a:p>
          <a:endParaRPr lang="en-US"/>
        </a:p>
      </dgm:t>
    </dgm:pt>
    <dgm:pt modelId="{7502DF0C-61C6-44BE-928A-339293EF3421}">
      <dgm:prSet phldrT="[Text]"/>
      <dgm:spPr/>
      <dgm:t>
        <a:bodyPr/>
        <a:lstStyle/>
        <a:p>
          <a:r>
            <a:rPr lang="en-US" dirty="0"/>
            <a:t>Farmers </a:t>
          </a:r>
        </a:p>
      </dgm:t>
    </dgm:pt>
    <dgm:pt modelId="{4D21BAF8-1B45-4DEF-844F-486BED8A140A}" type="parTrans" cxnId="{A0BDF9AF-68C3-4757-8AE1-6110A1C5EA99}">
      <dgm:prSet/>
      <dgm:spPr/>
      <dgm:t>
        <a:bodyPr/>
        <a:lstStyle/>
        <a:p>
          <a:endParaRPr lang="en-US"/>
        </a:p>
      </dgm:t>
    </dgm:pt>
    <dgm:pt modelId="{C0BF49A4-F532-48D8-A6E4-1D1AA710D110}" type="sibTrans" cxnId="{A0BDF9AF-68C3-4757-8AE1-6110A1C5EA99}">
      <dgm:prSet/>
      <dgm:spPr/>
      <dgm:t>
        <a:bodyPr/>
        <a:lstStyle/>
        <a:p>
          <a:endParaRPr lang="en-US"/>
        </a:p>
      </dgm:t>
    </dgm:pt>
    <dgm:pt modelId="{66488C34-C8E9-49F0-8DA6-A290D94FFE8C}">
      <dgm:prSet phldrT="[Text]"/>
      <dgm:spPr/>
      <dgm:t>
        <a:bodyPr/>
        <a:lstStyle/>
        <a:p>
          <a:r>
            <a:rPr lang="en-US" dirty="0"/>
            <a:t>Scholars and Officials</a:t>
          </a:r>
        </a:p>
      </dgm:t>
    </dgm:pt>
    <dgm:pt modelId="{5413FB8E-76C6-4E59-A616-3BD4DEE46BE6}" type="parTrans" cxnId="{65E046BE-8E15-4EF8-9B0A-E20094954738}">
      <dgm:prSet/>
      <dgm:spPr/>
      <dgm:t>
        <a:bodyPr/>
        <a:lstStyle/>
        <a:p>
          <a:endParaRPr lang="en-US"/>
        </a:p>
      </dgm:t>
    </dgm:pt>
    <dgm:pt modelId="{4DCA6E04-8BBF-4BCE-904A-4BC6169584F1}" type="sibTrans" cxnId="{65E046BE-8E15-4EF8-9B0A-E20094954738}">
      <dgm:prSet/>
      <dgm:spPr/>
      <dgm:t>
        <a:bodyPr/>
        <a:lstStyle/>
        <a:p>
          <a:endParaRPr lang="en-US"/>
        </a:p>
      </dgm:t>
    </dgm:pt>
    <dgm:pt modelId="{D26563EB-5802-43C1-A6B1-8FC8776F0245}">
      <dgm:prSet phldrT="[Text]"/>
      <dgm:spPr/>
      <dgm:t>
        <a:bodyPr/>
        <a:lstStyle/>
        <a:p>
          <a:r>
            <a:rPr lang="en-US" dirty="0"/>
            <a:t>Artisans and Merchants</a:t>
          </a:r>
        </a:p>
      </dgm:t>
    </dgm:pt>
    <dgm:pt modelId="{51A6F80C-8191-4A84-8428-EA1FC0731D21}" type="parTrans" cxnId="{6A51CCAE-75AB-4856-9384-B992F0B0CD75}">
      <dgm:prSet/>
      <dgm:spPr/>
      <dgm:t>
        <a:bodyPr/>
        <a:lstStyle/>
        <a:p>
          <a:endParaRPr lang="en-US"/>
        </a:p>
      </dgm:t>
    </dgm:pt>
    <dgm:pt modelId="{B624EE4B-103E-4929-B155-B834C61E11CE}" type="sibTrans" cxnId="{6A51CCAE-75AB-4856-9384-B992F0B0CD75}">
      <dgm:prSet/>
      <dgm:spPr/>
      <dgm:t>
        <a:bodyPr/>
        <a:lstStyle/>
        <a:p>
          <a:endParaRPr lang="en-US"/>
        </a:p>
      </dgm:t>
    </dgm:pt>
    <dgm:pt modelId="{8EBDD49E-963E-4A0F-847E-D9C5DE6D914C}">
      <dgm:prSet phldrT="[Text]"/>
      <dgm:spPr/>
      <dgm:t>
        <a:bodyPr/>
        <a:lstStyle/>
        <a:p>
          <a:r>
            <a:rPr lang="en-US" dirty="0"/>
            <a:t>Slaves</a:t>
          </a:r>
        </a:p>
      </dgm:t>
    </dgm:pt>
    <dgm:pt modelId="{E0330856-D024-4FE2-952F-BD89E7FC19D9}" type="parTrans" cxnId="{13DBFCCD-8BE3-4C98-9A64-5A44D6AE5E37}">
      <dgm:prSet/>
      <dgm:spPr/>
      <dgm:t>
        <a:bodyPr/>
        <a:lstStyle/>
        <a:p>
          <a:endParaRPr lang="en-US"/>
        </a:p>
      </dgm:t>
    </dgm:pt>
    <dgm:pt modelId="{96066597-A078-487E-BFE6-EB1B73BC506F}" type="sibTrans" cxnId="{13DBFCCD-8BE3-4C98-9A64-5A44D6AE5E37}">
      <dgm:prSet/>
      <dgm:spPr/>
      <dgm:t>
        <a:bodyPr/>
        <a:lstStyle/>
        <a:p>
          <a:endParaRPr lang="en-US"/>
        </a:p>
      </dgm:t>
    </dgm:pt>
    <dgm:pt modelId="{EDE8BB85-8B7F-4B36-A242-12EA49FD3989}" type="pres">
      <dgm:prSet presAssocID="{5C9E5D54-67D5-403F-BEE4-BC104BE43792}" presName="Name0" presStyleCnt="0">
        <dgm:presLayoutVars>
          <dgm:resizeHandles/>
        </dgm:presLayoutVars>
      </dgm:prSet>
      <dgm:spPr/>
    </dgm:pt>
    <dgm:pt modelId="{FA3B9631-20A7-45AC-A2F1-6F051D8DA09D}" type="pres">
      <dgm:prSet presAssocID="{962AB234-0F25-4554-A2DE-70A2A2929121}" presName="text" presStyleLbl="node1" presStyleIdx="0" presStyleCnt="6">
        <dgm:presLayoutVars>
          <dgm:bulletEnabled val="1"/>
        </dgm:presLayoutVars>
      </dgm:prSet>
      <dgm:spPr/>
    </dgm:pt>
    <dgm:pt modelId="{9BD67F87-3432-4165-9AD4-F00D265D2E48}" type="pres">
      <dgm:prSet presAssocID="{43E3F9AB-AB6C-44D1-88E5-443967891B5B}" presName="space" presStyleCnt="0"/>
      <dgm:spPr/>
    </dgm:pt>
    <dgm:pt modelId="{94C6C1B7-51C4-4323-B578-8C51080492CE}" type="pres">
      <dgm:prSet presAssocID="{53FD6F02-74E2-4DE8-88E4-16803EE9DAD0}" presName="text" presStyleLbl="node1" presStyleIdx="1" presStyleCnt="6">
        <dgm:presLayoutVars>
          <dgm:bulletEnabled val="1"/>
        </dgm:presLayoutVars>
      </dgm:prSet>
      <dgm:spPr/>
    </dgm:pt>
    <dgm:pt modelId="{9E940C63-F633-4E66-AC2B-AA3B878AB7D5}" type="pres">
      <dgm:prSet presAssocID="{F449127D-5263-4703-B494-86286D25C8BA}" presName="space" presStyleCnt="0"/>
      <dgm:spPr/>
    </dgm:pt>
    <dgm:pt modelId="{F4F5004B-EA07-4460-833D-DEA8F8CECE47}" type="pres">
      <dgm:prSet presAssocID="{66488C34-C8E9-49F0-8DA6-A290D94FFE8C}" presName="text" presStyleLbl="node1" presStyleIdx="2" presStyleCnt="6">
        <dgm:presLayoutVars>
          <dgm:bulletEnabled val="1"/>
        </dgm:presLayoutVars>
      </dgm:prSet>
      <dgm:spPr/>
    </dgm:pt>
    <dgm:pt modelId="{C5E26775-A9D7-449D-8600-DD6355C5F994}" type="pres">
      <dgm:prSet presAssocID="{4DCA6E04-8BBF-4BCE-904A-4BC6169584F1}" presName="space" presStyleCnt="0"/>
      <dgm:spPr/>
    </dgm:pt>
    <dgm:pt modelId="{9C3A8BD9-86F6-49DE-93EB-A7D565896B9C}" type="pres">
      <dgm:prSet presAssocID="{7502DF0C-61C6-44BE-928A-339293EF3421}" presName="text" presStyleLbl="node1" presStyleIdx="3" presStyleCnt="6">
        <dgm:presLayoutVars>
          <dgm:bulletEnabled val="1"/>
        </dgm:presLayoutVars>
      </dgm:prSet>
      <dgm:spPr/>
    </dgm:pt>
    <dgm:pt modelId="{BA019FA6-D342-4534-B9F5-52686E6CD0AB}" type="pres">
      <dgm:prSet presAssocID="{C0BF49A4-F532-48D8-A6E4-1D1AA710D110}" presName="space" presStyleCnt="0"/>
      <dgm:spPr/>
    </dgm:pt>
    <dgm:pt modelId="{E9C160D7-B660-4C48-9FBA-B80BFE369ACE}" type="pres">
      <dgm:prSet presAssocID="{D26563EB-5802-43C1-A6B1-8FC8776F0245}" presName="text" presStyleLbl="node1" presStyleIdx="4" presStyleCnt="6">
        <dgm:presLayoutVars>
          <dgm:bulletEnabled val="1"/>
        </dgm:presLayoutVars>
      </dgm:prSet>
      <dgm:spPr/>
    </dgm:pt>
    <dgm:pt modelId="{E57656D1-6549-4F6B-A565-FD626C7AD725}" type="pres">
      <dgm:prSet presAssocID="{B624EE4B-103E-4929-B155-B834C61E11CE}" presName="space" presStyleCnt="0"/>
      <dgm:spPr/>
    </dgm:pt>
    <dgm:pt modelId="{8B96337A-BA0D-4360-A0D0-BE5D474CE5CA}" type="pres">
      <dgm:prSet presAssocID="{8EBDD49E-963E-4A0F-847E-D9C5DE6D914C}" presName="text" presStyleLbl="node1" presStyleIdx="5" presStyleCnt="6">
        <dgm:presLayoutVars>
          <dgm:bulletEnabled val="1"/>
        </dgm:presLayoutVars>
      </dgm:prSet>
      <dgm:spPr/>
    </dgm:pt>
  </dgm:ptLst>
  <dgm:cxnLst>
    <dgm:cxn modelId="{131CD005-E144-40CF-A047-DBC91D30683A}" type="presOf" srcId="{53FD6F02-74E2-4DE8-88E4-16803EE9DAD0}" destId="{94C6C1B7-51C4-4323-B578-8C51080492CE}" srcOrd="0" destOrd="0" presId="urn:diagrams.loki3.com/VaryingWidthList"/>
    <dgm:cxn modelId="{C653D214-A98E-45CC-BDCD-F6413A4384FC}" type="presOf" srcId="{5C9E5D54-67D5-403F-BEE4-BC104BE43792}" destId="{EDE8BB85-8B7F-4B36-A242-12EA49FD3989}" srcOrd="0" destOrd="0" presId="urn:diagrams.loki3.com/VaryingWidthList"/>
    <dgm:cxn modelId="{825E3833-CC9C-4212-80AB-419259575CEA}" type="presOf" srcId="{7502DF0C-61C6-44BE-928A-339293EF3421}" destId="{9C3A8BD9-86F6-49DE-93EB-A7D565896B9C}" srcOrd="0" destOrd="0" presId="urn:diagrams.loki3.com/VaryingWidthList"/>
    <dgm:cxn modelId="{4A821777-7349-4D81-AADC-DD64AA510543}" type="presOf" srcId="{D26563EB-5802-43C1-A6B1-8FC8776F0245}" destId="{E9C160D7-B660-4C48-9FBA-B80BFE369ACE}" srcOrd="0" destOrd="0" presId="urn:diagrams.loki3.com/VaryingWidthList"/>
    <dgm:cxn modelId="{57B11499-761E-457F-AF14-05EBE405472C}" srcId="{5C9E5D54-67D5-403F-BEE4-BC104BE43792}" destId="{53FD6F02-74E2-4DE8-88E4-16803EE9DAD0}" srcOrd="1" destOrd="0" parTransId="{BF97D58F-D9FC-4678-B7A0-7A768549B680}" sibTransId="{F449127D-5263-4703-B494-86286D25C8BA}"/>
    <dgm:cxn modelId="{5B3628A1-DC98-47E1-9CFC-A2BE2E69A3DC}" type="presOf" srcId="{66488C34-C8E9-49F0-8DA6-A290D94FFE8C}" destId="{F4F5004B-EA07-4460-833D-DEA8F8CECE47}" srcOrd="0" destOrd="0" presId="urn:diagrams.loki3.com/VaryingWidthList"/>
    <dgm:cxn modelId="{6A51CCAE-75AB-4856-9384-B992F0B0CD75}" srcId="{5C9E5D54-67D5-403F-BEE4-BC104BE43792}" destId="{D26563EB-5802-43C1-A6B1-8FC8776F0245}" srcOrd="4" destOrd="0" parTransId="{51A6F80C-8191-4A84-8428-EA1FC0731D21}" sibTransId="{B624EE4B-103E-4929-B155-B834C61E11CE}"/>
    <dgm:cxn modelId="{A0BDF9AF-68C3-4757-8AE1-6110A1C5EA99}" srcId="{5C9E5D54-67D5-403F-BEE4-BC104BE43792}" destId="{7502DF0C-61C6-44BE-928A-339293EF3421}" srcOrd="3" destOrd="0" parTransId="{4D21BAF8-1B45-4DEF-844F-486BED8A140A}" sibTransId="{C0BF49A4-F532-48D8-A6E4-1D1AA710D110}"/>
    <dgm:cxn modelId="{9CE843B4-C2F4-431C-B2AF-19468720CCAB}" type="presOf" srcId="{8EBDD49E-963E-4A0F-847E-D9C5DE6D914C}" destId="{8B96337A-BA0D-4360-A0D0-BE5D474CE5CA}" srcOrd="0" destOrd="0" presId="urn:diagrams.loki3.com/VaryingWidthList"/>
    <dgm:cxn modelId="{65E046BE-8E15-4EF8-9B0A-E20094954738}" srcId="{5C9E5D54-67D5-403F-BEE4-BC104BE43792}" destId="{66488C34-C8E9-49F0-8DA6-A290D94FFE8C}" srcOrd="2" destOrd="0" parTransId="{5413FB8E-76C6-4E59-A616-3BD4DEE46BE6}" sibTransId="{4DCA6E04-8BBF-4BCE-904A-4BC6169584F1}"/>
    <dgm:cxn modelId="{119130C7-C0CC-4552-BC2B-E619895D91C0}" srcId="{5C9E5D54-67D5-403F-BEE4-BC104BE43792}" destId="{962AB234-0F25-4554-A2DE-70A2A2929121}" srcOrd="0" destOrd="0" parTransId="{D23FCDBB-112C-411D-A7BF-C1B08B8F5CD4}" sibTransId="{43E3F9AB-AB6C-44D1-88E5-443967891B5B}"/>
    <dgm:cxn modelId="{13DBFCCD-8BE3-4C98-9A64-5A44D6AE5E37}" srcId="{5C9E5D54-67D5-403F-BEE4-BC104BE43792}" destId="{8EBDD49E-963E-4A0F-847E-D9C5DE6D914C}" srcOrd="5" destOrd="0" parTransId="{E0330856-D024-4FE2-952F-BD89E7FC19D9}" sibTransId="{96066597-A078-487E-BFE6-EB1B73BC506F}"/>
    <dgm:cxn modelId="{085CD5DD-2D24-446E-87B7-AD49B02210ED}" type="presOf" srcId="{962AB234-0F25-4554-A2DE-70A2A2929121}" destId="{FA3B9631-20A7-45AC-A2F1-6F051D8DA09D}" srcOrd="0" destOrd="0" presId="urn:diagrams.loki3.com/VaryingWidthList"/>
    <dgm:cxn modelId="{1058DB1B-80D0-4FA0-9D93-824D9A009414}" type="presParOf" srcId="{EDE8BB85-8B7F-4B36-A242-12EA49FD3989}" destId="{FA3B9631-20A7-45AC-A2F1-6F051D8DA09D}" srcOrd="0" destOrd="0" presId="urn:diagrams.loki3.com/VaryingWidthList"/>
    <dgm:cxn modelId="{9854954E-95E9-4BA0-83D4-82876464C59C}" type="presParOf" srcId="{EDE8BB85-8B7F-4B36-A242-12EA49FD3989}" destId="{9BD67F87-3432-4165-9AD4-F00D265D2E48}" srcOrd="1" destOrd="0" presId="urn:diagrams.loki3.com/VaryingWidthList"/>
    <dgm:cxn modelId="{AAC4870A-2D7A-48D2-8700-3F9C62EFEF97}" type="presParOf" srcId="{EDE8BB85-8B7F-4B36-A242-12EA49FD3989}" destId="{94C6C1B7-51C4-4323-B578-8C51080492CE}" srcOrd="2" destOrd="0" presId="urn:diagrams.loki3.com/VaryingWidthList"/>
    <dgm:cxn modelId="{AEB9807D-6AD6-41E7-98D2-B5755DC9AFE3}" type="presParOf" srcId="{EDE8BB85-8B7F-4B36-A242-12EA49FD3989}" destId="{9E940C63-F633-4E66-AC2B-AA3B878AB7D5}" srcOrd="3" destOrd="0" presId="urn:diagrams.loki3.com/VaryingWidthList"/>
    <dgm:cxn modelId="{61863FC8-5700-410B-A752-851B8C25AA68}" type="presParOf" srcId="{EDE8BB85-8B7F-4B36-A242-12EA49FD3989}" destId="{F4F5004B-EA07-4460-833D-DEA8F8CECE47}" srcOrd="4" destOrd="0" presId="urn:diagrams.loki3.com/VaryingWidthList"/>
    <dgm:cxn modelId="{4EFB5690-0246-49C7-98AA-E3FC3258E222}" type="presParOf" srcId="{EDE8BB85-8B7F-4B36-A242-12EA49FD3989}" destId="{C5E26775-A9D7-449D-8600-DD6355C5F994}" srcOrd="5" destOrd="0" presId="urn:diagrams.loki3.com/VaryingWidthList"/>
    <dgm:cxn modelId="{A9B70ACA-13A7-4E48-B311-1E52043D8B4C}" type="presParOf" srcId="{EDE8BB85-8B7F-4B36-A242-12EA49FD3989}" destId="{9C3A8BD9-86F6-49DE-93EB-A7D565896B9C}" srcOrd="6" destOrd="0" presId="urn:diagrams.loki3.com/VaryingWidthList"/>
    <dgm:cxn modelId="{E61BF803-EAD4-416D-9327-44D677BC8F37}" type="presParOf" srcId="{EDE8BB85-8B7F-4B36-A242-12EA49FD3989}" destId="{BA019FA6-D342-4534-B9F5-52686E6CD0AB}" srcOrd="7" destOrd="0" presId="urn:diagrams.loki3.com/VaryingWidthList"/>
    <dgm:cxn modelId="{A7EE2F2C-6002-4077-8F2B-A4389106E68E}" type="presParOf" srcId="{EDE8BB85-8B7F-4B36-A242-12EA49FD3989}" destId="{E9C160D7-B660-4C48-9FBA-B80BFE369ACE}" srcOrd="8" destOrd="0" presId="urn:diagrams.loki3.com/VaryingWidthList"/>
    <dgm:cxn modelId="{9F0BE2DC-21A7-4456-BA53-9FADA8F1226D}" type="presParOf" srcId="{EDE8BB85-8B7F-4B36-A242-12EA49FD3989}" destId="{E57656D1-6549-4F6B-A565-FD626C7AD725}" srcOrd="9" destOrd="0" presId="urn:diagrams.loki3.com/VaryingWidthList"/>
    <dgm:cxn modelId="{9793E240-BE97-4788-8D13-E9FF4466CDE1}" type="presParOf" srcId="{EDE8BB85-8B7F-4B36-A242-12EA49FD3989}" destId="{8B96337A-BA0D-4360-A0D0-BE5D474CE5CA}" srcOrd="10"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B9631-20A7-45AC-A2F1-6F051D8DA09D}">
      <dsp:nvSpPr>
        <dsp:cNvPr id="0" name=""/>
        <dsp:cNvSpPr/>
      </dsp:nvSpPr>
      <dsp:spPr>
        <a:xfrm>
          <a:off x="1256849" y="1064"/>
          <a:ext cx="13725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Emperor</a:t>
          </a:r>
        </a:p>
      </dsp:txBody>
      <dsp:txXfrm>
        <a:off x="1256849" y="1064"/>
        <a:ext cx="1372500" cy="619694"/>
      </dsp:txXfrm>
    </dsp:sp>
    <dsp:sp modelId="{94C6C1B7-51C4-4323-B578-8C51080492CE}">
      <dsp:nvSpPr>
        <dsp:cNvPr id="0" name=""/>
        <dsp:cNvSpPr/>
      </dsp:nvSpPr>
      <dsp:spPr>
        <a:xfrm>
          <a:off x="8099" y="651743"/>
          <a:ext cx="3870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Royalty and Royal Family</a:t>
          </a:r>
        </a:p>
      </dsp:txBody>
      <dsp:txXfrm>
        <a:off x="8099" y="651743"/>
        <a:ext cx="3870000" cy="619694"/>
      </dsp:txXfrm>
    </dsp:sp>
    <dsp:sp modelId="{F4F5004B-EA07-4460-833D-DEA8F8CECE47}">
      <dsp:nvSpPr>
        <dsp:cNvPr id="0" name=""/>
        <dsp:cNvSpPr/>
      </dsp:nvSpPr>
      <dsp:spPr>
        <a:xfrm>
          <a:off x="278099" y="1302422"/>
          <a:ext cx="3330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Scholars and Officials</a:t>
          </a:r>
        </a:p>
      </dsp:txBody>
      <dsp:txXfrm>
        <a:off x="278099" y="1302422"/>
        <a:ext cx="3330000" cy="619694"/>
      </dsp:txXfrm>
    </dsp:sp>
    <dsp:sp modelId="{9C3A8BD9-86F6-49DE-93EB-A7D565896B9C}">
      <dsp:nvSpPr>
        <dsp:cNvPr id="0" name=""/>
        <dsp:cNvSpPr/>
      </dsp:nvSpPr>
      <dsp:spPr>
        <a:xfrm>
          <a:off x="1301849" y="1953101"/>
          <a:ext cx="12825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Farmers </a:t>
          </a:r>
        </a:p>
      </dsp:txBody>
      <dsp:txXfrm>
        <a:off x="1301849" y="1953101"/>
        <a:ext cx="1282500" cy="619694"/>
      </dsp:txXfrm>
    </dsp:sp>
    <dsp:sp modelId="{E9C160D7-B660-4C48-9FBA-B80BFE369ACE}">
      <dsp:nvSpPr>
        <dsp:cNvPr id="0" name=""/>
        <dsp:cNvSpPr/>
      </dsp:nvSpPr>
      <dsp:spPr>
        <a:xfrm>
          <a:off x="143099" y="2603781"/>
          <a:ext cx="3600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Artisans and Merchants</a:t>
          </a:r>
        </a:p>
      </dsp:txBody>
      <dsp:txXfrm>
        <a:off x="143099" y="2603781"/>
        <a:ext cx="3600000" cy="619694"/>
      </dsp:txXfrm>
    </dsp:sp>
    <dsp:sp modelId="{8B96337A-BA0D-4360-A0D0-BE5D474CE5CA}">
      <dsp:nvSpPr>
        <dsp:cNvPr id="0" name=""/>
        <dsp:cNvSpPr/>
      </dsp:nvSpPr>
      <dsp:spPr>
        <a:xfrm>
          <a:off x="1425599" y="3254460"/>
          <a:ext cx="1035000" cy="619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Slaves</a:t>
          </a:r>
        </a:p>
      </dsp:txBody>
      <dsp:txXfrm>
        <a:off x="1425599" y="3254460"/>
        <a:ext cx="1035000" cy="619694"/>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10/18/2018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10/18/2018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reeform 4" descr="Map of Asia"/>
          <p:cNvSpPr>
            <a:spLocks noEditPoints="1"/>
          </p:cNvSpPr>
          <p:nvPr/>
        </p:nvSpPr>
        <p:spPr bwMode="auto">
          <a:xfrm>
            <a:off x="-3175" y="12700"/>
            <a:ext cx="12192000"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10/18/2018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10/18/2018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10/18/2018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10/18/2018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10/18/2018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10/18/2018</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10/18/2018</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10/18/2018</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10/18/2018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10/18/2018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10/18/2018</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58F2-098D-4EEE-ADEC-5B15F004D85B}"/>
              </a:ext>
            </a:extLst>
          </p:cNvPr>
          <p:cNvSpPr>
            <a:spLocks noGrp="1"/>
          </p:cNvSpPr>
          <p:nvPr>
            <p:ph type="title"/>
          </p:nvPr>
        </p:nvSpPr>
        <p:spPr/>
        <p:txBody>
          <a:bodyPr/>
          <a:lstStyle/>
          <a:p>
            <a:r>
              <a:rPr lang="en-US" dirty="0"/>
              <a:t>Warring States Period of the Late Zhou (490BCE – 221BCE) cont.</a:t>
            </a:r>
          </a:p>
        </p:txBody>
      </p:sp>
      <p:sp>
        <p:nvSpPr>
          <p:cNvPr id="3" name="Content Placeholder 2">
            <a:extLst>
              <a:ext uri="{FF2B5EF4-FFF2-40B4-BE49-F238E27FC236}">
                <a16:creationId xmlns:a16="http://schemas.microsoft.com/office/drawing/2014/main" id="{D0F5ED74-4758-440D-A7EC-DD8F80EB576B}"/>
              </a:ext>
            </a:extLst>
          </p:cNvPr>
          <p:cNvSpPr>
            <a:spLocks noGrp="1"/>
          </p:cNvSpPr>
          <p:nvPr>
            <p:ph idx="1"/>
          </p:nvPr>
        </p:nvSpPr>
        <p:spPr>
          <a:xfrm>
            <a:off x="455612" y="1981200"/>
            <a:ext cx="7619998" cy="4343400"/>
          </a:xfrm>
        </p:spPr>
        <p:txBody>
          <a:bodyPr>
            <a:normAutofit/>
          </a:bodyPr>
          <a:lstStyle/>
          <a:p>
            <a:r>
              <a:rPr lang="en-US" sz="3600" dirty="0"/>
              <a:t>The late Zhou period had territories divided into 7 states by 334BCE</a:t>
            </a:r>
          </a:p>
          <a:p>
            <a:pPr lvl="1"/>
            <a:r>
              <a:rPr lang="en-US" sz="3200" dirty="0"/>
              <a:t>Qin, Han, Wei, Zhao, Qi, Chu, Yan (&amp; some smaller states)</a:t>
            </a:r>
          </a:p>
          <a:p>
            <a:pPr lvl="1"/>
            <a:r>
              <a:rPr lang="en-US" sz="3200" dirty="0"/>
              <a:t>Eventually, King Zhao Zheng dominates and establishes a the Qin Dynasty in 221BCE</a:t>
            </a:r>
          </a:p>
          <a:p>
            <a:endParaRPr lang="en-US" dirty="0"/>
          </a:p>
        </p:txBody>
      </p:sp>
      <p:pic>
        <p:nvPicPr>
          <p:cNvPr id="4" name="Picture 3" descr="A close up of text on a white background&#10;&#10;Description generated with high confidence">
            <a:extLst>
              <a:ext uri="{FF2B5EF4-FFF2-40B4-BE49-F238E27FC236}">
                <a16:creationId xmlns:a16="http://schemas.microsoft.com/office/drawing/2014/main" id="{A8E06471-CBDC-4EB8-B3ED-715B0CF48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011" y="2209799"/>
            <a:ext cx="3505201" cy="3738881"/>
          </a:xfrm>
          <a:prstGeom prst="rect">
            <a:avLst/>
          </a:prstGeom>
        </p:spPr>
      </p:pic>
    </p:spTree>
    <p:extLst>
      <p:ext uri="{BB962C8B-B14F-4D97-AF65-F5344CB8AC3E}">
        <p14:creationId xmlns:p14="http://schemas.microsoft.com/office/powerpoint/2010/main" val="68204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890" r="20170"/>
          <a:stretch/>
        </p:blipFill>
        <p:spPr>
          <a:xfrm>
            <a:off x="78536" y="775261"/>
            <a:ext cx="1983706" cy="2634689"/>
          </a:xfrm>
          <a:prstGeom prst="rect">
            <a:avLst/>
          </a:prstGeom>
        </p:spPr>
      </p:pic>
      <p:sp>
        <p:nvSpPr>
          <p:cNvPr id="2" name="Title 1"/>
          <p:cNvSpPr>
            <a:spLocks noGrp="1"/>
          </p:cNvSpPr>
          <p:nvPr>
            <p:ph type="title"/>
          </p:nvPr>
        </p:nvSpPr>
        <p:spPr>
          <a:xfrm>
            <a:off x="2360612" y="203215"/>
            <a:ext cx="9748088" cy="812126"/>
          </a:xfrm>
        </p:spPr>
        <p:txBody>
          <a:bodyPr>
            <a:normAutofit/>
          </a:bodyPr>
          <a:lstStyle/>
          <a:p>
            <a:r>
              <a:rPr lang="en-US" dirty="0"/>
              <a:t>Han Problems: Economy</a:t>
            </a:r>
          </a:p>
        </p:txBody>
      </p:sp>
      <p:sp>
        <p:nvSpPr>
          <p:cNvPr id="3" name="Content Placeholder 2"/>
          <p:cNvSpPr>
            <a:spLocks noGrp="1"/>
          </p:cNvSpPr>
          <p:nvPr>
            <p:ph idx="1"/>
          </p:nvPr>
        </p:nvSpPr>
        <p:spPr>
          <a:xfrm>
            <a:off x="2208212" y="1142999"/>
            <a:ext cx="9902077" cy="5511785"/>
          </a:xfrm>
        </p:spPr>
        <p:txBody>
          <a:bodyPr>
            <a:normAutofit fontScale="92500" lnSpcReduction="20000"/>
          </a:bodyPr>
          <a:lstStyle/>
          <a:p>
            <a:r>
              <a:rPr lang="en-US" sz="3000" b="1" dirty="0"/>
              <a:t>Wealthy</a:t>
            </a:r>
            <a:r>
              <a:rPr lang="en-US" sz="3000" dirty="0"/>
              <a:t> people tended to be </a:t>
            </a:r>
            <a:r>
              <a:rPr lang="en-US" sz="3000" b="1" dirty="0"/>
              <a:t>landowners and nobles</a:t>
            </a:r>
          </a:p>
          <a:p>
            <a:pPr lvl="1"/>
            <a:r>
              <a:rPr lang="en-US" sz="3000" dirty="0"/>
              <a:t>Some </a:t>
            </a:r>
            <a:r>
              <a:rPr lang="en-US" sz="3000" u="sng" dirty="0"/>
              <a:t>didn’t have to pay taxes </a:t>
            </a:r>
            <a:r>
              <a:rPr lang="en-US" sz="3000" dirty="0"/>
              <a:t>because they were friends or family to royalty</a:t>
            </a:r>
          </a:p>
          <a:p>
            <a:r>
              <a:rPr lang="en-US" sz="3000" b="1" dirty="0"/>
              <a:t>Farmers</a:t>
            </a:r>
            <a:r>
              <a:rPr lang="en-US" sz="3000" dirty="0"/>
              <a:t> typically </a:t>
            </a:r>
            <a:r>
              <a:rPr lang="en-US" sz="3000" b="1" dirty="0">
                <a:solidFill>
                  <a:srgbClr val="C00000"/>
                </a:solidFill>
              </a:rPr>
              <a:t>tenant farmers </a:t>
            </a:r>
            <a:r>
              <a:rPr lang="en-US" sz="3000" dirty="0"/>
              <a:t>and</a:t>
            </a:r>
            <a:r>
              <a:rPr lang="en-US" sz="3000" b="1" dirty="0"/>
              <a:t> didn’t own land</a:t>
            </a:r>
            <a:endParaRPr lang="en-US" sz="3000" dirty="0"/>
          </a:p>
          <a:p>
            <a:pPr lvl="1"/>
            <a:r>
              <a:rPr lang="en-US" sz="3000" dirty="0"/>
              <a:t>50% of their income went to paying the nobles</a:t>
            </a:r>
          </a:p>
          <a:p>
            <a:r>
              <a:rPr lang="en-US" sz="3000" b="1" dirty="0"/>
              <a:t>Han Dynasty’s Inheritance Law</a:t>
            </a:r>
          </a:p>
          <a:p>
            <a:pPr lvl="1"/>
            <a:r>
              <a:rPr lang="en-US" sz="3000" dirty="0"/>
              <a:t>Land is divided amongst the </a:t>
            </a:r>
            <a:r>
              <a:rPr lang="en-US" sz="3000" u="sng" dirty="0"/>
              <a:t>male heirs</a:t>
            </a:r>
          </a:p>
          <a:p>
            <a:pPr lvl="1"/>
            <a:r>
              <a:rPr lang="en-US" sz="3000" dirty="0"/>
              <a:t>Over time, </a:t>
            </a:r>
            <a:r>
              <a:rPr lang="en-US" sz="3000" u="sng" dirty="0"/>
              <a:t>plots of lands became smaller and smaller</a:t>
            </a:r>
            <a:r>
              <a:rPr lang="en-US" sz="3000" dirty="0"/>
              <a:t>; farmers could not grow much but were still taxed heavily</a:t>
            </a:r>
          </a:p>
          <a:p>
            <a:r>
              <a:rPr lang="en-US" sz="3400" b="1" dirty="0"/>
              <a:t>Salt and Iron </a:t>
            </a:r>
            <a:r>
              <a:rPr lang="en-US" sz="3400" b="1" dirty="0">
                <a:solidFill>
                  <a:srgbClr val="C00000"/>
                </a:solidFill>
              </a:rPr>
              <a:t>monopoly </a:t>
            </a:r>
            <a:r>
              <a:rPr lang="en-US" sz="3400" b="1" dirty="0"/>
              <a:t>(gov’t controlled all)</a:t>
            </a:r>
          </a:p>
          <a:p>
            <a:pPr lvl="1"/>
            <a:r>
              <a:rPr lang="en-US" sz="3000" dirty="0"/>
              <a:t>Industries (merchants, farmers, laborers, military, etc.) using salt and iron had to pay </a:t>
            </a:r>
            <a:r>
              <a:rPr lang="en-US" sz="3000" u="sng" dirty="0"/>
              <a:t>set prices</a:t>
            </a:r>
          </a:p>
          <a:p>
            <a:pPr lvl="1"/>
            <a:r>
              <a:rPr lang="en-US" sz="3000" dirty="0"/>
              <a:t>Reduction in </a:t>
            </a:r>
            <a:r>
              <a:rPr lang="en-US" sz="3000" u="sng" dirty="0"/>
              <a:t>quality</a:t>
            </a:r>
            <a:r>
              <a:rPr lang="en-US" sz="3000" dirty="0"/>
              <a:t> of items</a:t>
            </a:r>
          </a:p>
        </p:txBody>
      </p:sp>
      <p:pic>
        <p:nvPicPr>
          <p:cNvPr id="4" name="Picture 3">
            <a:extLst>
              <a:ext uri="{FF2B5EF4-FFF2-40B4-BE49-F238E27FC236}">
                <a16:creationId xmlns:a16="http://schemas.microsoft.com/office/drawing/2014/main" id="{C00BFDE6-4E27-4643-AB86-74F46A6F20C4}"/>
              </a:ext>
            </a:extLst>
          </p:cNvPr>
          <p:cNvPicPr>
            <a:picLocks noChangeAspect="1"/>
          </p:cNvPicPr>
          <p:nvPr/>
        </p:nvPicPr>
        <p:blipFill>
          <a:blip r:embed="rId3"/>
          <a:stretch>
            <a:fillRect/>
          </a:stretch>
        </p:blipFill>
        <p:spPr>
          <a:xfrm>
            <a:off x="82125" y="4044291"/>
            <a:ext cx="2028914" cy="2337459"/>
          </a:xfrm>
          <a:prstGeom prst="rect">
            <a:avLst/>
          </a:prstGeom>
        </p:spPr>
      </p:pic>
    </p:spTree>
    <p:extLst>
      <p:ext uri="{BB962C8B-B14F-4D97-AF65-F5344CB8AC3E}">
        <p14:creationId xmlns:p14="http://schemas.microsoft.com/office/powerpoint/2010/main" val="391346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3D56-CDE7-4E9C-83DA-685678959A49}"/>
              </a:ext>
            </a:extLst>
          </p:cNvPr>
          <p:cNvSpPr>
            <a:spLocks noGrp="1"/>
          </p:cNvSpPr>
          <p:nvPr>
            <p:ph type="title"/>
          </p:nvPr>
        </p:nvSpPr>
        <p:spPr/>
        <p:txBody>
          <a:bodyPr/>
          <a:lstStyle/>
          <a:p>
            <a:r>
              <a:rPr lang="en-US" dirty="0"/>
              <a:t>Han Problems: Invasions and Weak Rulers</a:t>
            </a:r>
          </a:p>
        </p:txBody>
      </p:sp>
      <p:sp>
        <p:nvSpPr>
          <p:cNvPr id="3" name="Content Placeholder 2">
            <a:extLst>
              <a:ext uri="{FF2B5EF4-FFF2-40B4-BE49-F238E27FC236}">
                <a16:creationId xmlns:a16="http://schemas.microsoft.com/office/drawing/2014/main" id="{DABDBDB7-ABB8-4A05-9D1C-14CEDFDF35BC}"/>
              </a:ext>
            </a:extLst>
          </p:cNvPr>
          <p:cNvSpPr>
            <a:spLocks noGrp="1"/>
          </p:cNvSpPr>
          <p:nvPr>
            <p:ph idx="1"/>
          </p:nvPr>
        </p:nvSpPr>
        <p:spPr>
          <a:xfrm>
            <a:off x="112713" y="1828800"/>
            <a:ext cx="7429499" cy="4953000"/>
          </a:xfrm>
        </p:spPr>
        <p:txBody>
          <a:bodyPr>
            <a:normAutofit fontScale="92500" lnSpcReduction="10000"/>
          </a:bodyPr>
          <a:lstStyle/>
          <a:p>
            <a:r>
              <a:rPr lang="en-US" sz="3000" dirty="0"/>
              <a:t>The nomadic </a:t>
            </a:r>
            <a:r>
              <a:rPr lang="en-US" sz="3000" b="1" dirty="0" err="1"/>
              <a:t>Xiongnu</a:t>
            </a:r>
            <a:r>
              <a:rPr lang="en-US" sz="3000" dirty="0"/>
              <a:t> tribes of the north </a:t>
            </a:r>
            <a:r>
              <a:rPr lang="en-US" sz="3000" u="sng" dirty="0"/>
              <a:t>kept attacking the borders </a:t>
            </a:r>
            <a:r>
              <a:rPr lang="en-US" sz="3000" dirty="0"/>
              <a:t>of Han Empire</a:t>
            </a:r>
          </a:p>
          <a:p>
            <a:pPr lvl="1"/>
            <a:r>
              <a:rPr lang="en-US" sz="2600" dirty="0"/>
              <a:t>Other tribes like the </a:t>
            </a:r>
            <a:r>
              <a:rPr lang="en-US" sz="2600" dirty="0" err="1"/>
              <a:t>Uighers</a:t>
            </a:r>
            <a:r>
              <a:rPr lang="en-US" sz="2600" dirty="0"/>
              <a:t> and </a:t>
            </a:r>
            <a:r>
              <a:rPr lang="en-US" sz="2600" dirty="0" err="1"/>
              <a:t>Kazahks</a:t>
            </a:r>
            <a:r>
              <a:rPr lang="en-US" sz="2600" dirty="0"/>
              <a:t> of the west, and the Mongols and Jurchens of the north and northeast</a:t>
            </a:r>
          </a:p>
          <a:p>
            <a:r>
              <a:rPr lang="en-US" sz="3000" b="1" dirty="0"/>
              <a:t>Weak Emperors </a:t>
            </a:r>
            <a:r>
              <a:rPr lang="en-US" sz="3000" dirty="0"/>
              <a:t>of the Han create decline in the Empire</a:t>
            </a:r>
          </a:p>
          <a:p>
            <a:pPr lvl="1"/>
            <a:r>
              <a:rPr lang="en-US" sz="2600" dirty="0"/>
              <a:t>Emperor Yuan (48-33 BCE) brought Confucianism into Han but was extremely indecisive</a:t>
            </a:r>
          </a:p>
          <a:p>
            <a:pPr lvl="1"/>
            <a:r>
              <a:rPr lang="en-US" sz="2600" dirty="0"/>
              <a:t>Emperor Ling (168-189 CE) lived a decadent lifestyle and didn’t want to be Emperor</a:t>
            </a:r>
          </a:p>
          <a:p>
            <a:pPr lvl="1"/>
            <a:endParaRPr lang="en-US" dirty="0"/>
          </a:p>
        </p:txBody>
      </p:sp>
      <p:pic>
        <p:nvPicPr>
          <p:cNvPr id="4" name="Picture 3">
            <a:extLst>
              <a:ext uri="{FF2B5EF4-FFF2-40B4-BE49-F238E27FC236}">
                <a16:creationId xmlns:a16="http://schemas.microsoft.com/office/drawing/2014/main" id="{0571F516-7525-4C1A-B749-06F8F0AAF7C7}"/>
              </a:ext>
            </a:extLst>
          </p:cNvPr>
          <p:cNvPicPr>
            <a:picLocks noChangeAspect="1"/>
          </p:cNvPicPr>
          <p:nvPr/>
        </p:nvPicPr>
        <p:blipFill rotWithShape="1">
          <a:blip r:embed="rId2"/>
          <a:srcRect l="11338" r="20106" b="-2"/>
          <a:stretch/>
        </p:blipFill>
        <p:spPr>
          <a:xfrm>
            <a:off x="8075612" y="1060728"/>
            <a:ext cx="3565093" cy="2925166"/>
          </a:xfrm>
          <a:prstGeom prst="rect">
            <a:avLst/>
          </a:prstGeom>
        </p:spPr>
      </p:pic>
      <p:pic>
        <p:nvPicPr>
          <p:cNvPr id="5" name="Picture 4">
            <a:extLst>
              <a:ext uri="{FF2B5EF4-FFF2-40B4-BE49-F238E27FC236}">
                <a16:creationId xmlns:a16="http://schemas.microsoft.com/office/drawing/2014/main" id="{529D8F71-9C3C-4913-A387-7A8AC3210B4A}"/>
              </a:ext>
            </a:extLst>
          </p:cNvPr>
          <p:cNvPicPr>
            <a:picLocks noChangeAspect="1"/>
          </p:cNvPicPr>
          <p:nvPr/>
        </p:nvPicPr>
        <p:blipFill>
          <a:blip r:embed="rId3"/>
          <a:stretch>
            <a:fillRect/>
          </a:stretch>
        </p:blipFill>
        <p:spPr>
          <a:xfrm>
            <a:off x="7618412" y="2523311"/>
            <a:ext cx="4457700" cy="4074338"/>
          </a:xfrm>
          <a:prstGeom prst="rect">
            <a:avLst/>
          </a:prstGeom>
        </p:spPr>
      </p:pic>
      <p:pic>
        <p:nvPicPr>
          <p:cNvPr id="6" name="Picture 5">
            <a:extLst>
              <a:ext uri="{FF2B5EF4-FFF2-40B4-BE49-F238E27FC236}">
                <a16:creationId xmlns:a16="http://schemas.microsoft.com/office/drawing/2014/main" id="{A1A4009A-8F8F-4485-BB83-35DE5EC17D27}"/>
              </a:ext>
            </a:extLst>
          </p:cNvPr>
          <p:cNvPicPr>
            <a:picLocks noChangeAspect="1"/>
          </p:cNvPicPr>
          <p:nvPr/>
        </p:nvPicPr>
        <p:blipFill>
          <a:blip r:embed="rId4"/>
          <a:stretch>
            <a:fillRect/>
          </a:stretch>
        </p:blipFill>
        <p:spPr>
          <a:xfrm>
            <a:off x="8644175" y="1437993"/>
            <a:ext cx="2438385" cy="3471012"/>
          </a:xfrm>
          <a:prstGeom prst="rect">
            <a:avLst/>
          </a:prstGeom>
        </p:spPr>
      </p:pic>
    </p:spTree>
    <p:extLst>
      <p:ext uri="{BB962C8B-B14F-4D97-AF65-F5344CB8AC3E}">
        <p14:creationId xmlns:p14="http://schemas.microsoft.com/office/powerpoint/2010/main" val="97166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75C7-28E4-420D-A031-A60C0E6E5A35}"/>
              </a:ext>
            </a:extLst>
          </p:cNvPr>
          <p:cNvSpPr>
            <a:spLocks noGrp="1"/>
          </p:cNvSpPr>
          <p:nvPr>
            <p:ph type="title"/>
          </p:nvPr>
        </p:nvSpPr>
        <p:spPr/>
        <p:txBody>
          <a:bodyPr/>
          <a:lstStyle/>
          <a:p>
            <a:r>
              <a:rPr lang="en-US" dirty="0"/>
              <a:t>Wang Mang and the shortest-lived Chinese dynasty</a:t>
            </a:r>
          </a:p>
        </p:txBody>
      </p:sp>
      <p:sp>
        <p:nvSpPr>
          <p:cNvPr id="3" name="Content Placeholder 2">
            <a:extLst>
              <a:ext uri="{FF2B5EF4-FFF2-40B4-BE49-F238E27FC236}">
                <a16:creationId xmlns:a16="http://schemas.microsoft.com/office/drawing/2014/main" id="{5AF47D89-F896-47A6-869F-DC98FD183FEB}"/>
              </a:ext>
            </a:extLst>
          </p:cNvPr>
          <p:cNvSpPr>
            <a:spLocks noGrp="1"/>
          </p:cNvSpPr>
          <p:nvPr>
            <p:ph idx="1"/>
          </p:nvPr>
        </p:nvSpPr>
        <p:spPr>
          <a:xfrm>
            <a:off x="3732212" y="1828800"/>
            <a:ext cx="8153400" cy="4953000"/>
          </a:xfrm>
        </p:spPr>
        <p:txBody>
          <a:bodyPr>
            <a:normAutofit/>
          </a:bodyPr>
          <a:lstStyle/>
          <a:p>
            <a:r>
              <a:rPr lang="en-US" sz="2800" dirty="0"/>
              <a:t>Wang Mang was the nephew of the Grand Empress Dowager</a:t>
            </a:r>
          </a:p>
          <a:p>
            <a:pPr lvl="1"/>
            <a:r>
              <a:rPr lang="en-US" sz="2400" dirty="0"/>
              <a:t>Was the regent to Emperor Ping, the 9-year-old Han Emperor, in 1CE</a:t>
            </a:r>
          </a:p>
          <a:p>
            <a:r>
              <a:rPr lang="en-US" sz="2800" dirty="0"/>
              <a:t>Ping dies in 5CE, and Wang Mang serves as acting emperor</a:t>
            </a:r>
          </a:p>
          <a:p>
            <a:r>
              <a:rPr lang="en-US" sz="2800" dirty="0"/>
              <a:t>Becomes Emperor of the </a:t>
            </a:r>
            <a:r>
              <a:rPr lang="en-US" sz="2800" b="1" dirty="0"/>
              <a:t>Xin Dynasty in 9CE</a:t>
            </a:r>
          </a:p>
          <a:p>
            <a:pPr lvl="1"/>
            <a:r>
              <a:rPr lang="en-US" sz="2400" dirty="0"/>
              <a:t>Wang </a:t>
            </a:r>
            <a:r>
              <a:rPr lang="en-US" sz="2400" dirty="0" err="1"/>
              <a:t>Mang’s</a:t>
            </a:r>
            <a:r>
              <a:rPr lang="en-US" sz="2400" dirty="0"/>
              <a:t> rule splits the Han into two periods:</a:t>
            </a:r>
          </a:p>
          <a:p>
            <a:pPr lvl="2"/>
            <a:r>
              <a:rPr lang="en-US" sz="2000" dirty="0"/>
              <a:t>The </a:t>
            </a:r>
            <a:r>
              <a:rPr lang="en-US" sz="2000" b="1" dirty="0"/>
              <a:t>Western</a:t>
            </a:r>
            <a:r>
              <a:rPr lang="en-US" sz="2000" dirty="0"/>
              <a:t> Han (206BCE – 9CE)</a:t>
            </a:r>
          </a:p>
          <a:p>
            <a:pPr lvl="2"/>
            <a:r>
              <a:rPr lang="en-US" sz="2000" dirty="0"/>
              <a:t>The </a:t>
            </a:r>
            <a:r>
              <a:rPr lang="en-US" sz="2000" b="1" dirty="0"/>
              <a:t>Eastern</a:t>
            </a:r>
            <a:r>
              <a:rPr lang="en-US" sz="2000" dirty="0"/>
              <a:t> Han (25CE – 220CE)</a:t>
            </a:r>
          </a:p>
          <a:p>
            <a:pPr lvl="1"/>
            <a:endParaRPr lang="en-US" dirty="0"/>
          </a:p>
          <a:p>
            <a:endParaRPr lang="en-US" dirty="0"/>
          </a:p>
        </p:txBody>
      </p:sp>
      <p:pic>
        <p:nvPicPr>
          <p:cNvPr id="4" name="Picture 3">
            <a:extLst>
              <a:ext uri="{FF2B5EF4-FFF2-40B4-BE49-F238E27FC236}">
                <a16:creationId xmlns:a16="http://schemas.microsoft.com/office/drawing/2014/main" id="{AF1E91FC-229B-4032-A8F0-B3B6691AD543}"/>
              </a:ext>
            </a:extLst>
          </p:cNvPr>
          <p:cNvPicPr>
            <a:picLocks noChangeAspect="1"/>
          </p:cNvPicPr>
          <p:nvPr/>
        </p:nvPicPr>
        <p:blipFill rotWithShape="1">
          <a:blip r:embed="rId2"/>
          <a:srcRect t="1924" r="-2" b="-2"/>
          <a:stretch/>
        </p:blipFill>
        <p:spPr>
          <a:xfrm flipH="1">
            <a:off x="150812" y="1676400"/>
            <a:ext cx="3358743" cy="5029200"/>
          </a:xfrm>
          <a:prstGeom prst="rect">
            <a:avLst/>
          </a:prstGeom>
        </p:spPr>
      </p:pic>
    </p:spTree>
    <p:extLst>
      <p:ext uri="{BB962C8B-B14F-4D97-AF65-F5344CB8AC3E}">
        <p14:creationId xmlns:p14="http://schemas.microsoft.com/office/powerpoint/2010/main" val="392469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Xin Dynasty: Wang Mang </a:t>
            </a:r>
            <a:r>
              <a:rPr lang="en-US" b="1" dirty="0"/>
              <a:t>doesn’t</a:t>
            </a:r>
            <a:r>
              <a:rPr lang="en-US" dirty="0"/>
              <a:t> have the mandate of heaven</a:t>
            </a:r>
          </a:p>
        </p:txBody>
      </p:sp>
      <p:sp>
        <p:nvSpPr>
          <p:cNvPr id="3" name="Content Placeholder 2"/>
          <p:cNvSpPr>
            <a:spLocks noGrp="1"/>
          </p:cNvSpPr>
          <p:nvPr>
            <p:ph idx="1"/>
          </p:nvPr>
        </p:nvSpPr>
        <p:spPr>
          <a:xfrm>
            <a:off x="150811" y="1898864"/>
            <a:ext cx="8534401" cy="4501935"/>
          </a:xfrm>
        </p:spPr>
        <p:txBody>
          <a:bodyPr>
            <a:noAutofit/>
          </a:bodyPr>
          <a:lstStyle/>
          <a:p>
            <a:r>
              <a:rPr lang="en-US" dirty="0"/>
              <a:t>Economic Problems</a:t>
            </a:r>
          </a:p>
          <a:p>
            <a:pPr lvl="1"/>
            <a:r>
              <a:rPr lang="en-US" dirty="0"/>
              <a:t>Tried to create more money to pay for high costs of Empire but ends up creating an </a:t>
            </a:r>
            <a:r>
              <a:rPr lang="en-US" b="1" dirty="0"/>
              <a:t>inflation</a:t>
            </a:r>
            <a:r>
              <a:rPr lang="en-US" dirty="0"/>
              <a:t> (money becomes devalued)</a:t>
            </a:r>
          </a:p>
          <a:p>
            <a:r>
              <a:rPr lang="en-US" dirty="0"/>
              <a:t>Tried to feed the poor</a:t>
            </a:r>
          </a:p>
          <a:p>
            <a:pPr lvl="1"/>
            <a:r>
              <a:rPr lang="en-US" dirty="0"/>
              <a:t>But with what money?</a:t>
            </a:r>
          </a:p>
          <a:p>
            <a:r>
              <a:rPr lang="en-US" dirty="0"/>
              <a:t>Land Inheritance Reform</a:t>
            </a:r>
          </a:p>
          <a:p>
            <a:pPr lvl="1"/>
            <a:r>
              <a:rPr lang="en-US" dirty="0"/>
              <a:t>Attempts at </a:t>
            </a:r>
            <a:r>
              <a:rPr lang="en-US" b="1" dirty="0"/>
              <a:t>redistribution of lands </a:t>
            </a:r>
            <a:r>
              <a:rPr lang="en-US" dirty="0"/>
              <a:t>marks Wang Mang as an enemy to the aristocratic land owners</a:t>
            </a:r>
          </a:p>
          <a:p>
            <a:r>
              <a:rPr lang="en-US" dirty="0"/>
              <a:t>Discontinued </a:t>
            </a:r>
            <a:r>
              <a:rPr lang="en-US" b="1" dirty="0"/>
              <a:t>tributes</a:t>
            </a:r>
            <a:r>
              <a:rPr lang="en-US" dirty="0"/>
              <a:t> to the invaders</a:t>
            </a:r>
          </a:p>
          <a:p>
            <a:pPr lvl="1"/>
            <a:r>
              <a:rPr lang="en-US" dirty="0"/>
              <a:t>Not sending </a:t>
            </a:r>
            <a:r>
              <a:rPr lang="en-US" u="sng" dirty="0"/>
              <a:t>gifts</a:t>
            </a:r>
            <a:r>
              <a:rPr lang="en-US" dirty="0"/>
              <a:t> to the </a:t>
            </a:r>
            <a:r>
              <a:rPr lang="en-US" dirty="0" err="1"/>
              <a:t>Xiongnu</a:t>
            </a:r>
            <a:r>
              <a:rPr lang="en-US" dirty="0"/>
              <a:t> and other tribes meant more attacks on the people (peasants)</a:t>
            </a:r>
          </a:p>
        </p:txBody>
      </p:sp>
      <p:pic>
        <p:nvPicPr>
          <p:cNvPr id="1026" name="Picture 2" descr="Image result for inflation">
            <a:extLst>
              <a:ext uri="{FF2B5EF4-FFF2-40B4-BE49-F238E27FC236}">
                <a16:creationId xmlns:a16="http://schemas.microsoft.com/office/drawing/2014/main" id="{CFCE3510-EEE0-4EF4-BCF4-5B7B9C8C0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827" y="2279542"/>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5258" r="5644" b="-2"/>
          <a:stretch/>
        </p:blipFill>
        <p:spPr>
          <a:xfrm>
            <a:off x="8789805" y="1489026"/>
            <a:ext cx="3134294" cy="3470109"/>
          </a:xfrm>
          <a:prstGeom prst="rect">
            <a:avLst/>
          </a:prstGeom>
        </p:spPr>
      </p:pic>
      <p:sp>
        <p:nvSpPr>
          <p:cNvPr id="5" name="TextBox 4"/>
          <p:cNvSpPr txBox="1"/>
          <p:nvPr/>
        </p:nvSpPr>
        <p:spPr>
          <a:xfrm>
            <a:off x="8685212" y="4959135"/>
            <a:ext cx="3343480" cy="1476301"/>
          </a:xfrm>
          <a:prstGeom prst="rect">
            <a:avLst/>
          </a:prstGeom>
          <a:noFill/>
        </p:spPr>
        <p:txBody>
          <a:bodyPr wrap="square" rtlCol="0">
            <a:spAutoFit/>
          </a:bodyPr>
          <a:lstStyle/>
          <a:p>
            <a:r>
              <a:rPr lang="en-US" sz="1799" dirty="0"/>
              <a:t>The flood of the Yellow River in 11CE led to the lost of homes and businesses but also deaths due to disaster and famine</a:t>
            </a:r>
          </a:p>
        </p:txBody>
      </p:sp>
    </p:spTree>
    <p:extLst>
      <p:ext uri="{BB962C8B-B14F-4D97-AF65-F5344CB8AC3E}">
        <p14:creationId xmlns:p14="http://schemas.microsoft.com/office/powerpoint/2010/main" val="35747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176F-091F-4987-90B1-EB7946CC010B}"/>
              </a:ext>
            </a:extLst>
          </p:cNvPr>
          <p:cNvSpPr>
            <a:spLocks noGrp="1"/>
          </p:cNvSpPr>
          <p:nvPr>
            <p:ph type="title"/>
          </p:nvPr>
        </p:nvSpPr>
        <p:spPr>
          <a:xfrm>
            <a:off x="1217614" y="274638"/>
            <a:ext cx="9753600" cy="1109791"/>
          </a:xfrm>
        </p:spPr>
        <p:txBody>
          <a:bodyPr/>
          <a:lstStyle/>
          <a:p>
            <a:r>
              <a:rPr lang="en-US" dirty="0"/>
              <a:t>End of Xin and the Eastern Han</a:t>
            </a:r>
          </a:p>
        </p:txBody>
      </p:sp>
      <p:sp>
        <p:nvSpPr>
          <p:cNvPr id="3" name="Content Placeholder 2">
            <a:extLst>
              <a:ext uri="{FF2B5EF4-FFF2-40B4-BE49-F238E27FC236}">
                <a16:creationId xmlns:a16="http://schemas.microsoft.com/office/drawing/2014/main" id="{1E4B8BE4-763E-4AFB-82E4-0C13CA78C7FE}"/>
              </a:ext>
            </a:extLst>
          </p:cNvPr>
          <p:cNvSpPr>
            <a:spLocks noGrp="1"/>
          </p:cNvSpPr>
          <p:nvPr>
            <p:ph idx="1"/>
          </p:nvPr>
        </p:nvSpPr>
        <p:spPr>
          <a:xfrm>
            <a:off x="2548731" y="1828800"/>
            <a:ext cx="9640096" cy="4754562"/>
          </a:xfrm>
        </p:spPr>
        <p:txBody>
          <a:bodyPr>
            <a:normAutofit/>
          </a:bodyPr>
          <a:lstStyle/>
          <a:p>
            <a:r>
              <a:rPr lang="en-US" sz="2800" dirty="0"/>
              <a:t>Rebellions arise all over China during the Xin Dynasty</a:t>
            </a:r>
          </a:p>
          <a:p>
            <a:pPr lvl="1"/>
            <a:r>
              <a:rPr lang="en-US" sz="2400" dirty="0"/>
              <a:t>In 23CE, Wang Mang is assassinated in </a:t>
            </a:r>
            <a:r>
              <a:rPr lang="en-US" sz="2400" dirty="0" err="1"/>
              <a:t>Weiyang</a:t>
            </a:r>
            <a:r>
              <a:rPr lang="en-US" sz="2400" dirty="0"/>
              <a:t> Palace</a:t>
            </a:r>
          </a:p>
          <a:p>
            <a:r>
              <a:rPr lang="en-US" sz="2800" dirty="0"/>
              <a:t>In </a:t>
            </a:r>
            <a:r>
              <a:rPr lang="en-US" sz="2800" b="1" dirty="0"/>
              <a:t>25CE</a:t>
            </a:r>
            <a:r>
              <a:rPr lang="en-US" sz="2800" dirty="0"/>
              <a:t>, the Han Dynasty was re-instituted under Emperor </a:t>
            </a:r>
            <a:r>
              <a:rPr lang="en-US" sz="2800" dirty="0" err="1"/>
              <a:t>Guangwu</a:t>
            </a:r>
            <a:r>
              <a:rPr lang="en-US" sz="2800" dirty="0"/>
              <a:t> (</a:t>
            </a:r>
            <a:r>
              <a:rPr lang="en-US" sz="2800" b="1" u="sng" dirty="0"/>
              <a:t>Eastern</a:t>
            </a:r>
            <a:r>
              <a:rPr lang="en-US" sz="2800" b="1" dirty="0"/>
              <a:t> Han</a:t>
            </a:r>
            <a:r>
              <a:rPr lang="en-US" sz="2800" dirty="0"/>
              <a:t>)</a:t>
            </a:r>
          </a:p>
          <a:p>
            <a:pPr lvl="1"/>
            <a:r>
              <a:rPr lang="en-US" sz="2400" dirty="0"/>
              <a:t>The capital was moved from </a:t>
            </a:r>
            <a:r>
              <a:rPr lang="en-US" sz="2400" dirty="0" err="1"/>
              <a:t>Chang’an</a:t>
            </a:r>
            <a:r>
              <a:rPr lang="en-US" sz="2400" dirty="0"/>
              <a:t> to Luoyang</a:t>
            </a:r>
          </a:p>
          <a:p>
            <a:r>
              <a:rPr lang="en-US" sz="2800" dirty="0"/>
              <a:t>Food(V)</a:t>
            </a:r>
          </a:p>
          <a:p>
            <a:pPr lvl="1"/>
            <a:r>
              <a:rPr lang="en-US" sz="2200" dirty="0"/>
              <a:t>It is said that the ‘</a:t>
            </a:r>
            <a:r>
              <a:rPr lang="en-US" sz="2200" dirty="0" err="1"/>
              <a:t>shaobing</a:t>
            </a:r>
            <a:r>
              <a:rPr lang="en-US" sz="2200" dirty="0"/>
              <a:t>’ was brought from military expansion of China towards Central Asia</a:t>
            </a:r>
          </a:p>
          <a:p>
            <a:pPr lvl="1"/>
            <a:r>
              <a:rPr lang="en-US" sz="2200" dirty="0"/>
              <a:t>The diet of the Han peoples consisted of wheat, rice, barley, millet, and beans</a:t>
            </a:r>
          </a:p>
          <a:p>
            <a:endParaRPr lang="en-US" dirty="0"/>
          </a:p>
        </p:txBody>
      </p:sp>
      <p:pic>
        <p:nvPicPr>
          <p:cNvPr id="4" name="Picture 3">
            <a:extLst>
              <a:ext uri="{FF2B5EF4-FFF2-40B4-BE49-F238E27FC236}">
                <a16:creationId xmlns:a16="http://schemas.microsoft.com/office/drawing/2014/main" id="{408C2FF7-7C13-46E4-8B86-E1A34AFDC422}"/>
              </a:ext>
            </a:extLst>
          </p:cNvPr>
          <p:cNvPicPr>
            <a:picLocks noChangeAspect="1"/>
          </p:cNvPicPr>
          <p:nvPr/>
        </p:nvPicPr>
        <p:blipFill>
          <a:blip r:embed="rId2"/>
          <a:stretch>
            <a:fillRect/>
          </a:stretch>
        </p:blipFill>
        <p:spPr>
          <a:xfrm>
            <a:off x="356392" y="3891978"/>
            <a:ext cx="2286000" cy="2009775"/>
          </a:xfrm>
          <a:prstGeom prst="rect">
            <a:avLst/>
          </a:prstGeom>
        </p:spPr>
      </p:pic>
      <p:pic>
        <p:nvPicPr>
          <p:cNvPr id="6" name="Picture 5">
            <a:extLst>
              <a:ext uri="{FF2B5EF4-FFF2-40B4-BE49-F238E27FC236}">
                <a16:creationId xmlns:a16="http://schemas.microsoft.com/office/drawing/2014/main" id="{59005C10-E35B-4D89-9C83-6BAAE4EC5548}"/>
              </a:ext>
            </a:extLst>
          </p:cNvPr>
          <p:cNvPicPr>
            <a:picLocks noChangeAspect="1"/>
          </p:cNvPicPr>
          <p:nvPr/>
        </p:nvPicPr>
        <p:blipFill>
          <a:blip r:embed="rId3"/>
          <a:stretch>
            <a:fillRect/>
          </a:stretch>
        </p:blipFill>
        <p:spPr>
          <a:xfrm>
            <a:off x="320672" y="1472470"/>
            <a:ext cx="2181226" cy="2181226"/>
          </a:xfrm>
          <a:prstGeom prst="rect">
            <a:avLst/>
          </a:prstGeom>
        </p:spPr>
      </p:pic>
      <p:pic>
        <p:nvPicPr>
          <p:cNvPr id="5" name="Picture 4">
            <a:extLst>
              <a:ext uri="{FF2B5EF4-FFF2-40B4-BE49-F238E27FC236}">
                <a16:creationId xmlns:a16="http://schemas.microsoft.com/office/drawing/2014/main" id="{6AD57389-5AD4-4CE7-92C5-69EFD333C113}"/>
              </a:ext>
            </a:extLst>
          </p:cNvPr>
          <p:cNvPicPr>
            <a:picLocks noChangeAspect="1"/>
          </p:cNvPicPr>
          <p:nvPr/>
        </p:nvPicPr>
        <p:blipFill>
          <a:blip r:embed="rId4"/>
          <a:stretch>
            <a:fillRect/>
          </a:stretch>
        </p:blipFill>
        <p:spPr>
          <a:xfrm>
            <a:off x="26987" y="1659067"/>
            <a:ext cx="2609850" cy="1752600"/>
          </a:xfrm>
          <a:prstGeom prst="rect">
            <a:avLst/>
          </a:prstGeom>
        </p:spPr>
      </p:pic>
      <p:pic>
        <p:nvPicPr>
          <p:cNvPr id="7" name="Picture 6">
            <a:extLst>
              <a:ext uri="{FF2B5EF4-FFF2-40B4-BE49-F238E27FC236}">
                <a16:creationId xmlns:a16="http://schemas.microsoft.com/office/drawing/2014/main" id="{C5A82867-41BC-43AA-BCCF-0B9A40AD0773}"/>
              </a:ext>
            </a:extLst>
          </p:cNvPr>
          <p:cNvPicPr>
            <a:picLocks noChangeAspect="1"/>
          </p:cNvPicPr>
          <p:nvPr/>
        </p:nvPicPr>
        <p:blipFill>
          <a:blip r:embed="rId5"/>
          <a:stretch>
            <a:fillRect/>
          </a:stretch>
        </p:blipFill>
        <p:spPr>
          <a:xfrm>
            <a:off x="512761" y="3760345"/>
            <a:ext cx="2000250" cy="2286000"/>
          </a:xfrm>
          <a:prstGeom prst="rect">
            <a:avLst/>
          </a:prstGeom>
        </p:spPr>
      </p:pic>
      <p:sp>
        <p:nvSpPr>
          <p:cNvPr id="8" name="TextBox 7">
            <a:extLst>
              <a:ext uri="{FF2B5EF4-FFF2-40B4-BE49-F238E27FC236}">
                <a16:creationId xmlns:a16="http://schemas.microsoft.com/office/drawing/2014/main" id="{1291F2F6-650B-4046-914A-4754DA1B0E07}"/>
              </a:ext>
            </a:extLst>
          </p:cNvPr>
          <p:cNvSpPr txBox="1"/>
          <p:nvPr/>
        </p:nvSpPr>
        <p:spPr>
          <a:xfrm>
            <a:off x="280192" y="6017770"/>
            <a:ext cx="2438400" cy="840230"/>
          </a:xfrm>
          <a:prstGeom prst="rect">
            <a:avLst/>
          </a:prstGeom>
          <a:noFill/>
        </p:spPr>
        <p:txBody>
          <a:bodyPr wrap="square" rtlCol="0">
            <a:spAutoFit/>
          </a:bodyPr>
          <a:lstStyle/>
          <a:p>
            <a:pPr algn="ctr">
              <a:lnSpc>
                <a:spcPct val="90000"/>
              </a:lnSpc>
            </a:pPr>
            <a:r>
              <a:rPr lang="en-US" dirty="0"/>
              <a:t>Middle-Eastern Pita bread for comparison</a:t>
            </a:r>
          </a:p>
        </p:txBody>
      </p:sp>
    </p:spTree>
    <p:extLst>
      <p:ext uri="{BB962C8B-B14F-4D97-AF65-F5344CB8AC3E}">
        <p14:creationId xmlns:p14="http://schemas.microsoft.com/office/powerpoint/2010/main" val="16408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0E7E-1428-4BD8-A806-1F36E66112F9}"/>
              </a:ext>
            </a:extLst>
          </p:cNvPr>
          <p:cNvSpPr>
            <a:spLocks noGrp="1"/>
          </p:cNvSpPr>
          <p:nvPr>
            <p:ph type="title"/>
          </p:nvPr>
        </p:nvSpPr>
        <p:spPr>
          <a:xfrm>
            <a:off x="6246812" y="274638"/>
            <a:ext cx="4724402" cy="1325562"/>
          </a:xfrm>
        </p:spPr>
        <p:txBody>
          <a:bodyPr/>
          <a:lstStyle/>
          <a:p>
            <a:r>
              <a:rPr lang="en-US" dirty="0"/>
              <a:t>End of the Eastern Han </a:t>
            </a:r>
          </a:p>
        </p:txBody>
      </p:sp>
      <p:sp>
        <p:nvSpPr>
          <p:cNvPr id="3" name="Content Placeholder 2">
            <a:extLst>
              <a:ext uri="{FF2B5EF4-FFF2-40B4-BE49-F238E27FC236}">
                <a16:creationId xmlns:a16="http://schemas.microsoft.com/office/drawing/2014/main" id="{D223EA58-517C-4F13-8743-0B9D5EC0FC78}"/>
              </a:ext>
            </a:extLst>
          </p:cNvPr>
          <p:cNvSpPr>
            <a:spLocks noGrp="1"/>
          </p:cNvSpPr>
          <p:nvPr>
            <p:ph idx="1"/>
          </p:nvPr>
        </p:nvSpPr>
        <p:spPr>
          <a:xfrm>
            <a:off x="6266638" y="1828800"/>
            <a:ext cx="5314174" cy="4343400"/>
          </a:xfrm>
        </p:spPr>
        <p:txBody>
          <a:bodyPr/>
          <a:lstStyle/>
          <a:p>
            <a:r>
              <a:rPr lang="en-US" sz="2800" dirty="0"/>
              <a:t>Unfortunately, the same economic problems will continue to persist which will lead to the end of the Han in 220 CE</a:t>
            </a:r>
          </a:p>
          <a:p>
            <a:pPr lvl="1"/>
            <a:r>
              <a:rPr lang="en-US" sz="2400" dirty="0"/>
              <a:t>China will be broken into the Three Kingdoms of Wei, Wu, and Shu</a:t>
            </a:r>
          </a:p>
          <a:p>
            <a:endParaRPr lang="en-US" dirty="0"/>
          </a:p>
        </p:txBody>
      </p:sp>
      <p:pic>
        <p:nvPicPr>
          <p:cNvPr id="4" name="Picture 3">
            <a:extLst>
              <a:ext uri="{FF2B5EF4-FFF2-40B4-BE49-F238E27FC236}">
                <a16:creationId xmlns:a16="http://schemas.microsoft.com/office/drawing/2014/main" id="{88F5F252-10E1-41AE-BE13-6CE5C8016CE6}"/>
              </a:ext>
            </a:extLst>
          </p:cNvPr>
          <p:cNvPicPr>
            <a:picLocks noChangeAspect="1"/>
          </p:cNvPicPr>
          <p:nvPr/>
        </p:nvPicPr>
        <p:blipFill>
          <a:blip r:embed="rId2"/>
          <a:stretch>
            <a:fillRect/>
          </a:stretch>
        </p:blipFill>
        <p:spPr>
          <a:xfrm>
            <a:off x="711918" y="645106"/>
            <a:ext cx="5314174" cy="5247747"/>
          </a:xfrm>
          <a:prstGeom prst="rect">
            <a:avLst/>
          </a:prstGeom>
        </p:spPr>
      </p:pic>
    </p:spTree>
    <p:extLst>
      <p:ext uri="{BB962C8B-B14F-4D97-AF65-F5344CB8AC3E}">
        <p14:creationId xmlns:p14="http://schemas.microsoft.com/office/powerpoint/2010/main" val="321519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Foreign Historical Context</a:t>
            </a:r>
          </a:p>
        </p:txBody>
      </p:sp>
      <p:sp>
        <p:nvSpPr>
          <p:cNvPr id="3" name="Content Placeholder 2"/>
          <p:cNvSpPr>
            <a:spLocks noGrp="1"/>
          </p:cNvSpPr>
          <p:nvPr>
            <p:ph idx="1"/>
          </p:nvPr>
        </p:nvSpPr>
        <p:spPr>
          <a:xfrm>
            <a:off x="7360416" y="2133937"/>
            <a:ext cx="4141199" cy="3776638"/>
          </a:xfrm>
        </p:spPr>
        <p:txBody>
          <a:bodyPr/>
          <a:lstStyle/>
          <a:p>
            <a:r>
              <a:rPr lang="en-US" sz="2799" dirty="0"/>
              <a:t>Alexander the Great reached the Indus Valley in 326 BCE</a:t>
            </a:r>
          </a:p>
          <a:p>
            <a:endParaRPr lang="en-US" dirty="0"/>
          </a:p>
        </p:txBody>
      </p:sp>
      <p:pic>
        <p:nvPicPr>
          <p:cNvPr id="4" name="Picture 3"/>
          <p:cNvPicPr>
            <a:picLocks noChangeAspect="1"/>
          </p:cNvPicPr>
          <p:nvPr/>
        </p:nvPicPr>
        <p:blipFill>
          <a:blip r:embed="rId2"/>
          <a:stretch>
            <a:fillRect/>
          </a:stretch>
        </p:blipFill>
        <p:spPr>
          <a:xfrm>
            <a:off x="403100" y="2133937"/>
            <a:ext cx="6856214" cy="3561422"/>
          </a:xfrm>
          <a:prstGeom prst="rect">
            <a:avLst/>
          </a:prstGeom>
        </p:spPr>
      </p:pic>
      <p:pic>
        <p:nvPicPr>
          <p:cNvPr id="5" name="Picture 4"/>
          <p:cNvPicPr>
            <a:picLocks noChangeAspect="1"/>
          </p:cNvPicPr>
          <p:nvPr/>
        </p:nvPicPr>
        <p:blipFill>
          <a:blip r:embed="rId3"/>
          <a:stretch>
            <a:fillRect/>
          </a:stretch>
        </p:blipFill>
        <p:spPr>
          <a:xfrm>
            <a:off x="7883924" y="3657527"/>
            <a:ext cx="3241101" cy="3111973"/>
          </a:xfrm>
          <a:prstGeom prst="rect">
            <a:avLst/>
          </a:prstGeom>
        </p:spPr>
      </p:pic>
    </p:spTree>
    <p:extLst>
      <p:ext uri="{BB962C8B-B14F-4D97-AF65-F5344CB8AC3E}">
        <p14:creationId xmlns:p14="http://schemas.microsoft.com/office/powerpoint/2010/main" val="401059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891"/>
          <a:stretch/>
        </p:blipFill>
        <p:spPr>
          <a:xfrm>
            <a:off x="-1554" y="2624"/>
            <a:ext cx="4654638" cy="6856214"/>
          </a:xfrm>
          <a:prstGeom prst="rect">
            <a:avLst/>
          </a:prstGeom>
        </p:spPr>
      </p:pic>
      <p:sp>
        <p:nvSpPr>
          <p:cNvPr id="2" name="Title 1"/>
          <p:cNvSpPr>
            <a:spLocks noGrp="1"/>
          </p:cNvSpPr>
          <p:nvPr>
            <p:ph type="title"/>
          </p:nvPr>
        </p:nvSpPr>
        <p:spPr>
          <a:xfrm>
            <a:off x="6481406" y="167244"/>
            <a:ext cx="5020208" cy="1280556"/>
          </a:xfrm>
        </p:spPr>
        <p:txBody>
          <a:bodyPr>
            <a:normAutofit/>
          </a:bodyPr>
          <a:lstStyle/>
          <a:p>
            <a:r>
              <a:rPr lang="en-US" dirty="0"/>
              <a:t>Indian Empires: </a:t>
            </a:r>
            <a:r>
              <a:rPr lang="en-US" dirty="0" err="1"/>
              <a:t>Mauryan</a:t>
            </a:r>
            <a:r>
              <a:rPr lang="en-US" dirty="0"/>
              <a:t> Empire</a:t>
            </a:r>
          </a:p>
        </p:txBody>
      </p:sp>
      <p:sp>
        <p:nvSpPr>
          <p:cNvPr id="3" name="Content Placeholder 2"/>
          <p:cNvSpPr>
            <a:spLocks noGrp="1"/>
          </p:cNvSpPr>
          <p:nvPr>
            <p:ph idx="1"/>
          </p:nvPr>
        </p:nvSpPr>
        <p:spPr>
          <a:xfrm>
            <a:off x="6436514" y="2133937"/>
            <a:ext cx="5065100" cy="4436846"/>
          </a:xfrm>
        </p:spPr>
        <p:txBody>
          <a:bodyPr>
            <a:normAutofit fontScale="92500" lnSpcReduction="10000"/>
          </a:bodyPr>
          <a:lstStyle/>
          <a:p>
            <a:r>
              <a:rPr lang="en-US" sz="3499" dirty="0"/>
              <a:t>In 321 BCE, </a:t>
            </a:r>
            <a:r>
              <a:rPr lang="en-US" sz="3499" b="1" dirty="0"/>
              <a:t>Chandragupta </a:t>
            </a:r>
            <a:r>
              <a:rPr lang="en-US" sz="3499" b="1" dirty="0" err="1"/>
              <a:t>Maurya</a:t>
            </a:r>
            <a:r>
              <a:rPr lang="en-US" sz="3499" dirty="0"/>
              <a:t> seizes military power by killing the former ruler of Magadha</a:t>
            </a:r>
          </a:p>
          <a:p>
            <a:pPr lvl="1"/>
            <a:r>
              <a:rPr lang="en-US" sz="2999" dirty="0"/>
              <a:t>Also fought against </a:t>
            </a:r>
            <a:r>
              <a:rPr lang="en-US" sz="2999" dirty="0" err="1"/>
              <a:t>Seleucus</a:t>
            </a:r>
            <a:r>
              <a:rPr lang="en-US" sz="2999" dirty="0"/>
              <a:t> in 305-303 BCE (a general of the Greeks) and drove them out of the Indus Valley and united northern India</a:t>
            </a:r>
          </a:p>
          <a:p>
            <a:endParaRPr lang="en-US" dirty="0"/>
          </a:p>
        </p:txBody>
      </p:sp>
    </p:spTree>
    <p:extLst>
      <p:ext uri="{BB962C8B-B14F-4D97-AF65-F5344CB8AC3E}">
        <p14:creationId xmlns:p14="http://schemas.microsoft.com/office/powerpoint/2010/main" val="26576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99012" y="2057400"/>
            <a:ext cx="6951766" cy="4171060"/>
          </a:xfrm>
          <a:prstGeom prst="rect">
            <a:avLst/>
          </a:prstGeom>
        </p:spPr>
      </p:pic>
      <p:sp>
        <p:nvSpPr>
          <p:cNvPr id="2" name="Title 1"/>
          <p:cNvSpPr>
            <a:spLocks noGrp="1"/>
          </p:cNvSpPr>
          <p:nvPr>
            <p:ph type="title"/>
          </p:nvPr>
        </p:nvSpPr>
        <p:spPr>
          <a:xfrm>
            <a:off x="618718" y="228600"/>
            <a:ext cx="9514293" cy="1259566"/>
          </a:xfrm>
        </p:spPr>
        <p:txBody>
          <a:bodyPr>
            <a:normAutofit/>
          </a:bodyPr>
          <a:lstStyle/>
          <a:p>
            <a:pPr>
              <a:lnSpc>
                <a:spcPct val="80000"/>
              </a:lnSpc>
            </a:pPr>
            <a:r>
              <a:rPr lang="en-US" sz="3099" dirty="0"/>
              <a:t>Indian Empires: </a:t>
            </a:r>
            <a:r>
              <a:rPr lang="en-US" sz="3099" dirty="0" err="1"/>
              <a:t>Mauryan</a:t>
            </a:r>
            <a:r>
              <a:rPr lang="en-US" sz="3099" dirty="0"/>
              <a:t> Empire – Military Might</a:t>
            </a:r>
          </a:p>
        </p:txBody>
      </p:sp>
      <p:sp>
        <p:nvSpPr>
          <p:cNvPr id="3" name="Content Placeholder 2"/>
          <p:cNvSpPr>
            <a:spLocks noGrp="1"/>
          </p:cNvSpPr>
          <p:nvPr>
            <p:ph idx="1"/>
          </p:nvPr>
        </p:nvSpPr>
        <p:spPr>
          <a:xfrm>
            <a:off x="649056" y="2133938"/>
            <a:ext cx="3649327" cy="3758274"/>
          </a:xfrm>
        </p:spPr>
        <p:txBody>
          <a:bodyPr>
            <a:normAutofit/>
          </a:bodyPr>
          <a:lstStyle/>
          <a:p>
            <a:r>
              <a:rPr lang="en-US" sz="3199" dirty="0"/>
              <a:t>600,000 foot soldiers</a:t>
            </a:r>
          </a:p>
          <a:p>
            <a:r>
              <a:rPr lang="en-US" sz="3199" dirty="0"/>
              <a:t>30,000 cavalry</a:t>
            </a:r>
          </a:p>
          <a:p>
            <a:r>
              <a:rPr lang="en-US" sz="3199" dirty="0"/>
              <a:t>9,000 elephants</a:t>
            </a:r>
          </a:p>
          <a:p>
            <a:endParaRPr lang="en-US" dirty="0"/>
          </a:p>
        </p:txBody>
      </p:sp>
    </p:spTree>
    <p:extLst>
      <p:ext uri="{BB962C8B-B14F-4D97-AF65-F5344CB8AC3E}">
        <p14:creationId xmlns:p14="http://schemas.microsoft.com/office/powerpoint/2010/main" val="37375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945" r="22786"/>
          <a:stretch/>
        </p:blipFill>
        <p:spPr>
          <a:xfrm>
            <a:off x="19" y="2623"/>
            <a:ext cx="2719816" cy="6856214"/>
          </a:xfrm>
          <a:prstGeom prst="rect">
            <a:avLst/>
          </a:prstGeom>
        </p:spPr>
      </p:pic>
      <p:sp>
        <p:nvSpPr>
          <p:cNvPr id="2" name="Title 1"/>
          <p:cNvSpPr>
            <a:spLocks noGrp="1"/>
          </p:cNvSpPr>
          <p:nvPr>
            <p:ph type="title"/>
          </p:nvPr>
        </p:nvSpPr>
        <p:spPr>
          <a:xfrm>
            <a:off x="3656012" y="152400"/>
            <a:ext cx="6705600" cy="1280556"/>
          </a:xfrm>
        </p:spPr>
        <p:txBody>
          <a:bodyPr>
            <a:normAutofit fontScale="90000"/>
          </a:bodyPr>
          <a:lstStyle/>
          <a:p>
            <a:r>
              <a:rPr lang="en-US" dirty="0"/>
              <a:t>Indian Empires: </a:t>
            </a:r>
            <a:r>
              <a:rPr lang="en-US" dirty="0" err="1"/>
              <a:t>Mauryan</a:t>
            </a:r>
            <a:r>
              <a:rPr lang="en-US" dirty="0"/>
              <a:t> Empire – Bureaucracy </a:t>
            </a:r>
          </a:p>
        </p:txBody>
      </p:sp>
      <p:sp>
        <p:nvSpPr>
          <p:cNvPr id="3" name="Content Placeholder 2"/>
          <p:cNvSpPr>
            <a:spLocks noGrp="1"/>
          </p:cNvSpPr>
          <p:nvPr>
            <p:ph idx="1"/>
          </p:nvPr>
        </p:nvSpPr>
        <p:spPr>
          <a:xfrm>
            <a:off x="3122612" y="1905000"/>
            <a:ext cx="8915400" cy="4724400"/>
          </a:xfrm>
        </p:spPr>
        <p:txBody>
          <a:bodyPr>
            <a:noAutofit/>
          </a:bodyPr>
          <a:lstStyle/>
          <a:p>
            <a:r>
              <a:rPr lang="en-US" sz="3200" dirty="0"/>
              <a:t>Government was divided into four sections</a:t>
            </a:r>
          </a:p>
          <a:p>
            <a:pPr lvl="1"/>
            <a:r>
              <a:rPr lang="en-US" sz="2800" dirty="0"/>
              <a:t>A prince controlled each section</a:t>
            </a:r>
          </a:p>
          <a:p>
            <a:pPr lvl="1"/>
            <a:r>
              <a:rPr lang="en-US" sz="2800" dirty="0"/>
              <a:t>Local areas controlled by officials</a:t>
            </a:r>
          </a:p>
          <a:p>
            <a:pPr lvl="2"/>
            <a:r>
              <a:rPr lang="en-US" sz="2400" dirty="0"/>
              <a:t>Collecting taxes, enforcing laws</a:t>
            </a:r>
          </a:p>
          <a:p>
            <a:r>
              <a:rPr lang="en-US" sz="3200" dirty="0" err="1"/>
              <a:t>Arthashastra</a:t>
            </a:r>
            <a:r>
              <a:rPr lang="en-US" sz="3200" dirty="0"/>
              <a:t> – The Ruler’s Handbook, written by </a:t>
            </a:r>
            <a:r>
              <a:rPr lang="en-US" sz="3200" dirty="0" err="1"/>
              <a:t>Kautiya</a:t>
            </a:r>
            <a:r>
              <a:rPr lang="en-US" sz="3200" dirty="0"/>
              <a:t>: advisor to Chandragupta</a:t>
            </a:r>
          </a:p>
          <a:p>
            <a:pPr lvl="1"/>
            <a:r>
              <a:rPr lang="en-US" sz="2800" dirty="0"/>
              <a:t>Advised those in charge to be </a:t>
            </a:r>
            <a:r>
              <a:rPr lang="en-US" sz="2800" b="1" dirty="0"/>
              <a:t>ruthless</a:t>
            </a:r>
          </a:p>
          <a:p>
            <a:pPr lvl="1"/>
            <a:r>
              <a:rPr lang="en-US" sz="2800" dirty="0"/>
              <a:t>Argues that </a:t>
            </a:r>
            <a:r>
              <a:rPr lang="en-US" sz="2800" b="1" dirty="0"/>
              <a:t>spying on one’s own people is important</a:t>
            </a:r>
          </a:p>
          <a:p>
            <a:pPr lvl="1"/>
            <a:r>
              <a:rPr lang="en-US" sz="2800" b="1" dirty="0"/>
              <a:t>Political assassinations </a:t>
            </a:r>
            <a:r>
              <a:rPr lang="en-US" sz="2800" dirty="0"/>
              <a:t>are mentioned as well</a:t>
            </a:r>
          </a:p>
        </p:txBody>
      </p:sp>
      <p:sp>
        <p:nvSpPr>
          <p:cNvPr id="5" name="TextBox 4">
            <a:extLst>
              <a:ext uri="{FF2B5EF4-FFF2-40B4-BE49-F238E27FC236}">
                <a16:creationId xmlns:a16="http://schemas.microsoft.com/office/drawing/2014/main" id="{78AE04DF-3AD7-4281-9652-D9FB4AAB3962}"/>
              </a:ext>
            </a:extLst>
          </p:cNvPr>
          <p:cNvSpPr txBox="1"/>
          <p:nvPr/>
        </p:nvSpPr>
        <p:spPr>
          <a:xfrm>
            <a:off x="0" y="0"/>
            <a:ext cx="3122612" cy="3477875"/>
          </a:xfrm>
          <a:prstGeom prst="rect">
            <a:avLst/>
          </a:prstGeom>
          <a:solidFill>
            <a:schemeClr val="bg1"/>
          </a:solidFill>
          <a:ln>
            <a:solidFill>
              <a:schemeClr val="tx2"/>
            </a:solidFill>
          </a:ln>
        </p:spPr>
        <p:txBody>
          <a:bodyPr wrap="square" rtlCol="0">
            <a:spAutoFit/>
          </a:bodyPr>
          <a:lstStyle/>
          <a:p>
            <a:r>
              <a:rPr lang="en-US" sz="2000" dirty="0"/>
              <a:t>“To undermine a ruling oligarchy, make chiefs of the [enemy's] ruling council infatuated with women possessed of great beauty and youth. When passion is roused in them, they should start quarrels by creating belief (about their love) in one and by going to another.” – </a:t>
            </a:r>
            <a:r>
              <a:rPr lang="en-US" sz="2000" dirty="0" err="1"/>
              <a:t>Arthasastra</a:t>
            </a:r>
            <a:r>
              <a:rPr lang="en-US" sz="2000" dirty="0"/>
              <a:t> 11.1</a:t>
            </a:r>
          </a:p>
        </p:txBody>
      </p:sp>
    </p:spTree>
    <p:extLst>
      <p:ext uri="{BB962C8B-B14F-4D97-AF65-F5344CB8AC3E}">
        <p14:creationId xmlns:p14="http://schemas.microsoft.com/office/powerpoint/2010/main" val="28308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93A92-0B59-433D-B38B-0FE7BFE41EEC}"/>
              </a:ext>
            </a:extLst>
          </p:cNvPr>
          <p:cNvSpPr>
            <a:spLocks noGrp="1"/>
          </p:cNvSpPr>
          <p:nvPr>
            <p:ph type="title"/>
          </p:nvPr>
        </p:nvSpPr>
        <p:spPr>
          <a:xfrm>
            <a:off x="2741612" y="274638"/>
            <a:ext cx="8229602" cy="1325562"/>
          </a:xfrm>
        </p:spPr>
        <p:txBody>
          <a:bodyPr/>
          <a:lstStyle/>
          <a:p>
            <a:r>
              <a:rPr lang="en-US" dirty="0"/>
              <a:t>Qin Dynasty (221-206BCE)</a:t>
            </a:r>
          </a:p>
        </p:txBody>
      </p:sp>
      <p:sp>
        <p:nvSpPr>
          <p:cNvPr id="3" name="Content Placeholder 2">
            <a:extLst>
              <a:ext uri="{FF2B5EF4-FFF2-40B4-BE49-F238E27FC236}">
                <a16:creationId xmlns:a16="http://schemas.microsoft.com/office/drawing/2014/main" id="{E14AAE3C-5A7E-4591-8CA0-016634D03BD0}"/>
              </a:ext>
            </a:extLst>
          </p:cNvPr>
          <p:cNvSpPr>
            <a:spLocks noGrp="1"/>
          </p:cNvSpPr>
          <p:nvPr>
            <p:ph idx="1"/>
          </p:nvPr>
        </p:nvSpPr>
        <p:spPr>
          <a:xfrm>
            <a:off x="2528530" y="1828800"/>
            <a:ext cx="9509482" cy="4495800"/>
          </a:xfrm>
        </p:spPr>
        <p:txBody>
          <a:bodyPr>
            <a:normAutofit fontScale="92500" lnSpcReduction="10000"/>
          </a:bodyPr>
          <a:lstStyle/>
          <a:p>
            <a:r>
              <a:rPr lang="en-US" sz="3600" dirty="0"/>
              <a:t>Zhao Zheng renames himself </a:t>
            </a:r>
            <a:r>
              <a:rPr lang="en-US" sz="3600" b="1" dirty="0"/>
              <a:t>Qin Shi Huang</a:t>
            </a:r>
            <a:r>
              <a:rPr lang="en-US" sz="3600" dirty="0"/>
              <a:t> [First Emperor of Qin]</a:t>
            </a:r>
          </a:p>
          <a:p>
            <a:r>
              <a:rPr lang="en-US" sz="3600" dirty="0"/>
              <a:t>Establishes </a:t>
            </a:r>
            <a:r>
              <a:rPr lang="en-US" sz="3600" u="sng" dirty="0"/>
              <a:t>Legalism</a:t>
            </a:r>
            <a:r>
              <a:rPr lang="en-US" sz="3600" dirty="0"/>
              <a:t> as the philosophy of the land</a:t>
            </a:r>
          </a:p>
          <a:p>
            <a:r>
              <a:rPr lang="en-US" sz="3600" dirty="0"/>
              <a:t>Centralized government &amp; harsh changes</a:t>
            </a:r>
          </a:p>
          <a:p>
            <a:pPr lvl="1"/>
            <a:r>
              <a:rPr lang="en-US" sz="3200" dirty="0"/>
              <a:t>The Emperor had major power</a:t>
            </a:r>
          </a:p>
          <a:p>
            <a:pPr lvl="1"/>
            <a:r>
              <a:rPr lang="en-US" sz="3200" dirty="0"/>
              <a:t>Destroyed relics of the past and killed many who disagreed with the philosophies</a:t>
            </a:r>
          </a:p>
          <a:p>
            <a:pPr lvl="2"/>
            <a:r>
              <a:rPr lang="en-US" sz="2800" dirty="0"/>
              <a:t>What is legalism’s </a:t>
            </a:r>
            <a:r>
              <a:rPr lang="en-US" sz="2800" dirty="0">
                <a:solidFill>
                  <a:srgbClr val="C00000"/>
                </a:solidFill>
              </a:rPr>
              <a:t>criticism</a:t>
            </a:r>
            <a:r>
              <a:rPr lang="en-US" sz="2800" dirty="0"/>
              <a:t> of the past?</a:t>
            </a:r>
          </a:p>
          <a:p>
            <a:pPr lvl="1"/>
            <a:endParaRPr lang="en-US" dirty="0"/>
          </a:p>
          <a:p>
            <a:endParaRPr lang="en-US" dirty="0"/>
          </a:p>
        </p:txBody>
      </p:sp>
      <p:pic>
        <p:nvPicPr>
          <p:cNvPr id="5" name="Picture 4">
            <a:extLst>
              <a:ext uri="{FF2B5EF4-FFF2-40B4-BE49-F238E27FC236}">
                <a16:creationId xmlns:a16="http://schemas.microsoft.com/office/drawing/2014/main" id="{030AA02D-B583-4DC1-A3AE-B32997157F6F}"/>
              </a:ext>
            </a:extLst>
          </p:cNvPr>
          <p:cNvPicPr>
            <a:picLocks noChangeAspect="1"/>
          </p:cNvPicPr>
          <p:nvPr/>
        </p:nvPicPr>
        <p:blipFill>
          <a:blip r:embed="rId2"/>
          <a:stretch>
            <a:fillRect/>
          </a:stretch>
        </p:blipFill>
        <p:spPr>
          <a:xfrm flipH="1">
            <a:off x="120650" y="2667000"/>
            <a:ext cx="2407880" cy="3086100"/>
          </a:xfrm>
          <a:prstGeom prst="rect">
            <a:avLst/>
          </a:prstGeom>
        </p:spPr>
      </p:pic>
      <p:sp>
        <p:nvSpPr>
          <p:cNvPr id="6" name="Rectangle 5">
            <a:extLst>
              <a:ext uri="{FF2B5EF4-FFF2-40B4-BE49-F238E27FC236}">
                <a16:creationId xmlns:a16="http://schemas.microsoft.com/office/drawing/2014/main" id="{FC8C6AEB-3F6B-44EB-82A4-E60D84D40C43}"/>
              </a:ext>
            </a:extLst>
          </p:cNvPr>
          <p:cNvSpPr/>
          <p:nvPr/>
        </p:nvSpPr>
        <p:spPr>
          <a:xfrm>
            <a:off x="364331" y="152400"/>
            <a:ext cx="1920518" cy="2215991"/>
          </a:xfrm>
          <a:prstGeom prst="rect">
            <a:avLst/>
          </a:prstGeom>
          <a:noFill/>
        </p:spPr>
        <p:txBody>
          <a:bodyPr wrap="square" lIns="91440" tIns="45720" rIns="91440" bIns="45720">
            <a:spAutoFit/>
          </a:bodyPr>
          <a:lstStyle/>
          <a:p>
            <a:pPr algn="ctr"/>
            <a:r>
              <a:rPr lang="zh-TW" altLang="en-US" sz="13800" b="1" dirty="0">
                <a:ln w="22225">
                  <a:solidFill>
                    <a:schemeClr val="accent2"/>
                  </a:solidFill>
                  <a:prstDash val="solid"/>
                </a:ln>
                <a:solidFill>
                  <a:schemeClr val="accent2">
                    <a:lumMod val="40000"/>
                    <a:lumOff val="60000"/>
                  </a:schemeClr>
                </a:solidFill>
              </a:rPr>
              <a:t>秦</a:t>
            </a:r>
            <a:endParaRPr lang="en-US" sz="13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85451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751" r="4788"/>
          <a:stretch/>
        </p:blipFill>
        <p:spPr>
          <a:xfrm>
            <a:off x="8227455" y="903"/>
            <a:ext cx="3961369" cy="6856204"/>
          </a:xfrm>
          <a:prstGeom prst="rect">
            <a:avLst/>
          </a:prstGeom>
        </p:spPr>
      </p:pic>
      <p:sp>
        <p:nvSpPr>
          <p:cNvPr id="2" name="Title 1"/>
          <p:cNvSpPr>
            <a:spLocks noGrp="1"/>
          </p:cNvSpPr>
          <p:nvPr>
            <p:ph type="title"/>
          </p:nvPr>
        </p:nvSpPr>
        <p:spPr>
          <a:xfrm>
            <a:off x="541725" y="381000"/>
            <a:ext cx="7144005" cy="1185818"/>
          </a:xfrm>
        </p:spPr>
        <p:txBody>
          <a:bodyPr anchor="ctr">
            <a:normAutofit/>
          </a:bodyPr>
          <a:lstStyle/>
          <a:p>
            <a:pPr>
              <a:lnSpc>
                <a:spcPct val="90000"/>
              </a:lnSpc>
            </a:pPr>
            <a:r>
              <a:rPr lang="en-US" sz="3200" dirty="0"/>
              <a:t>Indian Empires: </a:t>
            </a:r>
            <a:r>
              <a:rPr lang="en-US" sz="3200" dirty="0" err="1"/>
              <a:t>Mauryan</a:t>
            </a:r>
            <a:r>
              <a:rPr lang="en-US" sz="3200" dirty="0"/>
              <a:t> Empire – Asoka</a:t>
            </a:r>
          </a:p>
        </p:txBody>
      </p:sp>
      <p:sp>
        <p:nvSpPr>
          <p:cNvPr id="3" name="Content Placeholder 2"/>
          <p:cNvSpPr>
            <a:spLocks noGrp="1"/>
          </p:cNvSpPr>
          <p:nvPr>
            <p:ph idx="1"/>
          </p:nvPr>
        </p:nvSpPr>
        <p:spPr>
          <a:xfrm>
            <a:off x="455612" y="1905000"/>
            <a:ext cx="7619999" cy="4648200"/>
          </a:xfrm>
        </p:spPr>
        <p:txBody>
          <a:bodyPr>
            <a:noAutofit/>
          </a:bodyPr>
          <a:lstStyle/>
          <a:p>
            <a:r>
              <a:rPr lang="en-US" sz="2800" dirty="0"/>
              <a:t>In 269 BCE, Chandragupta’s grandson, </a:t>
            </a:r>
            <a:r>
              <a:rPr lang="en-US" sz="2800" b="1" dirty="0"/>
              <a:t>Ashoka</a:t>
            </a:r>
            <a:r>
              <a:rPr lang="en-US" sz="2800" dirty="0"/>
              <a:t>, takes the throne</a:t>
            </a:r>
          </a:p>
          <a:p>
            <a:pPr lvl="1"/>
            <a:r>
              <a:rPr lang="en-US" sz="2400" dirty="0"/>
              <a:t>In the Battle of Kalinga, 100,000 soldiers killed </a:t>
            </a:r>
          </a:p>
          <a:p>
            <a:pPr lvl="1"/>
            <a:r>
              <a:rPr lang="en-US" sz="2400" dirty="0"/>
              <a:t>Even though it was a victory, </a:t>
            </a:r>
            <a:r>
              <a:rPr lang="en-US" sz="2400" b="1" dirty="0"/>
              <a:t>Ashoka converted to Buddhism</a:t>
            </a:r>
            <a:r>
              <a:rPr lang="en-US" sz="2400" dirty="0"/>
              <a:t> over the lost of so many men</a:t>
            </a:r>
          </a:p>
          <a:p>
            <a:r>
              <a:rPr lang="en-US" sz="2800" dirty="0"/>
              <a:t>Asoka built stone pillars with new policies</a:t>
            </a:r>
          </a:p>
          <a:p>
            <a:pPr lvl="1"/>
            <a:r>
              <a:rPr lang="en-US" sz="2400" b="1" dirty="0"/>
              <a:t>Fair and equal treatment of subjects</a:t>
            </a:r>
          </a:p>
          <a:p>
            <a:pPr lvl="1"/>
            <a:r>
              <a:rPr lang="en-US" sz="2400" b="1" dirty="0"/>
              <a:t>Religious toleration</a:t>
            </a:r>
          </a:p>
          <a:p>
            <a:pPr lvl="1"/>
            <a:r>
              <a:rPr lang="en-US" sz="2400" b="1" dirty="0"/>
              <a:t>Importance of all life</a:t>
            </a:r>
          </a:p>
          <a:p>
            <a:r>
              <a:rPr lang="en-US" sz="2800" dirty="0"/>
              <a:t>Built roads and rest houses for travelers</a:t>
            </a:r>
            <a:endParaRPr lang="en-US" sz="2399" dirty="0"/>
          </a:p>
        </p:txBody>
      </p:sp>
    </p:spTree>
    <p:extLst>
      <p:ext uri="{BB962C8B-B14F-4D97-AF65-F5344CB8AC3E}">
        <p14:creationId xmlns:p14="http://schemas.microsoft.com/office/powerpoint/2010/main" val="334683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rth central and south india">
            <a:extLst>
              <a:ext uri="{FF2B5EF4-FFF2-40B4-BE49-F238E27FC236}">
                <a16:creationId xmlns:a16="http://schemas.microsoft.com/office/drawing/2014/main" id="{FADBB044-3D4C-4D82-80EA-2716F380F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127" y="3048000"/>
            <a:ext cx="3141486"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791575" y="5188"/>
            <a:ext cx="3350118" cy="3647224"/>
          </a:xfrm>
          <a:prstGeom prst="rect">
            <a:avLst/>
          </a:prstGeom>
        </p:spPr>
      </p:pic>
      <p:sp>
        <p:nvSpPr>
          <p:cNvPr id="2" name="Title 1"/>
          <p:cNvSpPr>
            <a:spLocks noGrp="1"/>
          </p:cNvSpPr>
          <p:nvPr>
            <p:ph type="title"/>
          </p:nvPr>
        </p:nvSpPr>
        <p:spPr>
          <a:xfrm>
            <a:off x="628417" y="199159"/>
            <a:ext cx="9407758" cy="1259566"/>
          </a:xfrm>
        </p:spPr>
        <p:txBody>
          <a:bodyPr>
            <a:normAutofit/>
          </a:bodyPr>
          <a:lstStyle/>
          <a:p>
            <a:r>
              <a:rPr lang="en-US" dirty="0"/>
              <a:t>Indian Empires: </a:t>
            </a:r>
            <a:r>
              <a:rPr lang="en-US" dirty="0" err="1"/>
              <a:t>Mauryan</a:t>
            </a:r>
            <a:r>
              <a:rPr lang="en-US" dirty="0"/>
              <a:t> Empire – Decline </a:t>
            </a:r>
          </a:p>
        </p:txBody>
      </p:sp>
      <p:sp>
        <p:nvSpPr>
          <p:cNvPr id="3" name="Content Placeholder 2"/>
          <p:cNvSpPr>
            <a:spLocks noGrp="1"/>
          </p:cNvSpPr>
          <p:nvPr>
            <p:ph idx="1"/>
          </p:nvPr>
        </p:nvSpPr>
        <p:spPr>
          <a:xfrm>
            <a:off x="303212" y="1828800"/>
            <a:ext cx="8049619" cy="4608924"/>
          </a:xfrm>
        </p:spPr>
        <p:txBody>
          <a:bodyPr>
            <a:normAutofit lnSpcReduction="10000"/>
          </a:bodyPr>
          <a:lstStyle/>
          <a:p>
            <a:r>
              <a:rPr lang="en-US" sz="3200" dirty="0"/>
              <a:t>Asoka’s death left a power vacuum</a:t>
            </a:r>
          </a:p>
          <a:p>
            <a:r>
              <a:rPr lang="en-US" sz="3200" dirty="0"/>
              <a:t>Mauryan Empire breaks apart 185 BCE</a:t>
            </a:r>
          </a:p>
          <a:p>
            <a:pPr lvl="1"/>
            <a:r>
              <a:rPr lang="en-US" sz="2800" u="sng" dirty="0"/>
              <a:t>Northern India</a:t>
            </a:r>
          </a:p>
          <a:p>
            <a:pPr lvl="2"/>
            <a:r>
              <a:rPr lang="en-US" sz="2400" dirty="0"/>
              <a:t>New people, languages, and customs from people from all over Asia</a:t>
            </a:r>
          </a:p>
          <a:p>
            <a:pPr lvl="1"/>
            <a:r>
              <a:rPr lang="en-US" sz="2800" u="sng" dirty="0"/>
              <a:t>Central India</a:t>
            </a:r>
          </a:p>
          <a:p>
            <a:pPr lvl="2"/>
            <a:r>
              <a:rPr lang="en-US" sz="2400" dirty="0" err="1"/>
              <a:t>Andha</a:t>
            </a:r>
            <a:r>
              <a:rPr lang="en-US" sz="2400" dirty="0"/>
              <a:t> Dynasty focused on trade with the North and South of India</a:t>
            </a:r>
          </a:p>
          <a:p>
            <a:pPr lvl="1"/>
            <a:r>
              <a:rPr lang="en-US" sz="2800" u="sng" dirty="0"/>
              <a:t>Southern India</a:t>
            </a:r>
          </a:p>
          <a:p>
            <a:pPr lvl="2"/>
            <a:r>
              <a:rPr lang="en-US" sz="2400" dirty="0"/>
              <a:t>Three Tamil Kingdoms who fought one another</a:t>
            </a:r>
          </a:p>
          <a:p>
            <a:pPr lvl="2"/>
            <a:r>
              <a:rPr lang="en-US" sz="2400" dirty="0"/>
              <a:t>Spoke their own Tamil languages</a:t>
            </a:r>
          </a:p>
          <a:p>
            <a:pPr lvl="1"/>
            <a:endParaRPr lang="en-US" dirty="0"/>
          </a:p>
        </p:txBody>
      </p:sp>
    </p:spTree>
    <p:extLst>
      <p:ext uri="{BB962C8B-B14F-4D97-AF65-F5344CB8AC3E}">
        <p14:creationId xmlns:p14="http://schemas.microsoft.com/office/powerpoint/2010/main" val="4776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In-Between</a:t>
            </a:r>
          </a:p>
        </p:txBody>
      </p:sp>
      <p:sp>
        <p:nvSpPr>
          <p:cNvPr id="3" name="Content Placeholder 2"/>
          <p:cNvSpPr>
            <a:spLocks noGrp="1"/>
          </p:cNvSpPr>
          <p:nvPr>
            <p:ph idx="1"/>
          </p:nvPr>
        </p:nvSpPr>
        <p:spPr>
          <a:xfrm>
            <a:off x="455612" y="1828799"/>
            <a:ext cx="7239000" cy="4623137"/>
          </a:xfrm>
        </p:spPr>
        <p:txBody>
          <a:bodyPr>
            <a:normAutofit fontScale="77500" lnSpcReduction="20000"/>
          </a:bodyPr>
          <a:lstStyle/>
          <a:p>
            <a:r>
              <a:rPr lang="en-US" sz="3900" dirty="0"/>
              <a:t>The 500 years between </a:t>
            </a:r>
            <a:r>
              <a:rPr lang="en-US" sz="3900" dirty="0" err="1"/>
              <a:t>Mauryan</a:t>
            </a:r>
            <a:r>
              <a:rPr lang="en-US" sz="3900" dirty="0"/>
              <a:t> and Gupta empire sees changes in the landscape of India</a:t>
            </a:r>
          </a:p>
          <a:p>
            <a:pPr lvl="1"/>
            <a:r>
              <a:rPr lang="en-US" sz="3500" dirty="0"/>
              <a:t>Many people vie (compete) for power after the fall of the </a:t>
            </a:r>
            <a:r>
              <a:rPr lang="en-US" sz="3500" dirty="0" err="1"/>
              <a:t>Mauryan</a:t>
            </a:r>
            <a:r>
              <a:rPr lang="en-US" sz="3500" dirty="0"/>
              <a:t> Empire</a:t>
            </a:r>
          </a:p>
          <a:p>
            <a:pPr lvl="2"/>
            <a:r>
              <a:rPr lang="en-US" sz="3500" b="1" dirty="0"/>
              <a:t>Greco-Romans</a:t>
            </a:r>
            <a:r>
              <a:rPr lang="en-US" sz="3500" dirty="0"/>
              <a:t> from the West</a:t>
            </a:r>
          </a:p>
          <a:p>
            <a:pPr lvl="2"/>
            <a:r>
              <a:rPr lang="en-US" sz="3500" b="1" dirty="0"/>
              <a:t>Nomadic tribes </a:t>
            </a:r>
            <a:r>
              <a:rPr lang="en-US" sz="3500" dirty="0"/>
              <a:t>from then North and Northeast</a:t>
            </a:r>
          </a:p>
          <a:p>
            <a:pPr lvl="2"/>
            <a:r>
              <a:rPr lang="en-US" sz="3500" b="1" dirty="0"/>
              <a:t>Divided kingdoms </a:t>
            </a:r>
            <a:r>
              <a:rPr lang="en-US" sz="3500" dirty="0"/>
              <a:t>of the South</a:t>
            </a:r>
          </a:p>
          <a:p>
            <a:pPr lvl="1"/>
            <a:r>
              <a:rPr lang="en-US" sz="3500" dirty="0"/>
              <a:t>Diversification of religions, ideas, and trade from </a:t>
            </a:r>
            <a:r>
              <a:rPr lang="en-US" sz="3500" u="sng" dirty="0"/>
              <a:t>Silk Road </a:t>
            </a:r>
            <a:r>
              <a:rPr lang="en-US" sz="3500" dirty="0"/>
              <a:t>continued</a:t>
            </a:r>
            <a:endParaRPr lang="en-US" sz="3000" dirty="0"/>
          </a:p>
          <a:p>
            <a:pPr lvl="2"/>
            <a:endParaRPr lang="en-US" dirty="0"/>
          </a:p>
          <a:p>
            <a:endParaRPr lang="en-US" dirty="0"/>
          </a:p>
        </p:txBody>
      </p:sp>
      <p:pic>
        <p:nvPicPr>
          <p:cNvPr id="4" name="Picture 3"/>
          <p:cNvPicPr>
            <a:picLocks noChangeAspect="1"/>
          </p:cNvPicPr>
          <p:nvPr/>
        </p:nvPicPr>
        <p:blipFill>
          <a:blip r:embed="rId2"/>
          <a:stretch>
            <a:fillRect/>
          </a:stretch>
        </p:blipFill>
        <p:spPr>
          <a:xfrm>
            <a:off x="7999412" y="1653619"/>
            <a:ext cx="4005263" cy="4798318"/>
          </a:xfrm>
          <a:prstGeom prst="rect">
            <a:avLst/>
          </a:prstGeom>
        </p:spPr>
      </p:pic>
    </p:spTree>
    <p:extLst>
      <p:ext uri="{BB962C8B-B14F-4D97-AF65-F5344CB8AC3E}">
        <p14:creationId xmlns:p14="http://schemas.microsoft.com/office/powerpoint/2010/main" val="42084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0"/>
            <a:ext cx="9601200" cy="1143000"/>
          </a:xfrm>
        </p:spPr>
        <p:txBody>
          <a:bodyPr/>
          <a:lstStyle/>
          <a:p>
            <a:r>
              <a:rPr lang="en-US" dirty="0"/>
              <a:t>Gupta Empire (320 – 550 CE)</a:t>
            </a:r>
          </a:p>
        </p:txBody>
      </p:sp>
      <p:sp>
        <p:nvSpPr>
          <p:cNvPr id="3" name="Content Placeholder 2"/>
          <p:cNvSpPr>
            <a:spLocks noGrp="1"/>
          </p:cNvSpPr>
          <p:nvPr>
            <p:ph idx="1"/>
          </p:nvPr>
        </p:nvSpPr>
        <p:spPr>
          <a:xfrm>
            <a:off x="7810693" y="2132525"/>
            <a:ext cx="4378132" cy="4344475"/>
          </a:xfrm>
        </p:spPr>
        <p:txBody>
          <a:bodyPr>
            <a:normAutofit fontScale="92500" lnSpcReduction="20000"/>
          </a:bodyPr>
          <a:lstStyle/>
          <a:p>
            <a:r>
              <a:rPr lang="en-US" sz="2800" b="1" dirty="0"/>
              <a:t>Chandra Gupta </a:t>
            </a:r>
            <a:r>
              <a:rPr lang="en-US" sz="2800" dirty="0"/>
              <a:t>forms the </a:t>
            </a:r>
            <a:r>
              <a:rPr lang="en-US" sz="2800" b="1" dirty="0"/>
              <a:t>Gupta Empire </a:t>
            </a:r>
            <a:r>
              <a:rPr lang="en-US" sz="2800" dirty="0"/>
              <a:t>in 320 CE</a:t>
            </a:r>
          </a:p>
          <a:p>
            <a:pPr lvl="1"/>
            <a:r>
              <a:rPr lang="en-US" sz="2600" dirty="0"/>
              <a:t>Formed a strong alliance by marrying princess </a:t>
            </a:r>
            <a:r>
              <a:rPr lang="en-US" sz="2600" dirty="0" err="1"/>
              <a:t>Kumaradevi</a:t>
            </a:r>
            <a:r>
              <a:rPr lang="en-US" sz="2600" dirty="0"/>
              <a:t>, who is from a strong local tribe (</a:t>
            </a:r>
            <a:r>
              <a:rPr lang="en-US" sz="2600" dirty="0" err="1"/>
              <a:t>Licchavi</a:t>
            </a:r>
            <a:r>
              <a:rPr lang="en-US" sz="2600" dirty="0"/>
              <a:t>)</a:t>
            </a:r>
          </a:p>
          <a:p>
            <a:r>
              <a:rPr lang="en-US" sz="2800" dirty="0"/>
              <a:t>What factor (based on the map on the left) contributed to the success of the territories controlled by the Gupta Empire?</a:t>
            </a:r>
          </a:p>
          <a:p>
            <a:pPr lvl="1"/>
            <a:endParaRPr lang="en-US" dirty="0"/>
          </a:p>
        </p:txBody>
      </p:sp>
      <p:pic>
        <p:nvPicPr>
          <p:cNvPr id="5" name="Picture 4"/>
          <p:cNvPicPr>
            <a:picLocks noChangeAspect="1"/>
          </p:cNvPicPr>
          <p:nvPr/>
        </p:nvPicPr>
        <p:blipFill>
          <a:blip r:embed="rId2"/>
          <a:stretch>
            <a:fillRect/>
          </a:stretch>
        </p:blipFill>
        <p:spPr>
          <a:xfrm>
            <a:off x="8130659" y="108956"/>
            <a:ext cx="1679962" cy="1926210"/>
          </a:xfrm>
          <a:prstGeom prst="rect">
            <a:avLst/>
          </a:prstGeom>
        </p:spPr>
      </p:pic>
      <p:pic>
        <p:nvPicPr>
          <p:cNvPr id="7" name="Picture 6"/>
          <p:cNvPicPr>
            <a:picLocks noChangeAspect="1"/>
          </p:cNvPicPr>
          <p:nvPr/>
        </p:nvPicPr>
        <p:blipFill>
          <a:blip r:embed="rId3"/>
          <a:stretch>
            <a:fillRect/>
          </a:stretch>
        </p:blipFill>
        <p:spPr>
          <a:xfrm>
            <a:off x="29049" y="1207520"/>
            <a:ext cx="7781644" cy="5621415"/>
          </a:xfrm>
          <a:prstGeom prst="rect">
            <a:avLst/>
          </a:prstGeom>
        </p:spPr>
      </p:pic>
      <p:pic>
        <p:nvPicPr>
          <p:cNvPr id="9" name="Picture 8"/>
          <p:cNvPicPr>
            <a:picLocks noChangeAspect="1"/>
          </p:cNvPicPr>
          <p:nvPr/>
        </p:nvPicPr>
        <p:blipFill>
          <a:blip r:embed="rId4"/>
          <a:stretch>
            <a:fillRect/>
          </a:stretch>
        </p:blipFill>
        <p:spPr>
          <a:xfrm>
            <a:off x="10113288" y="55592"/>
            <a:ext cx="1986050" cy="2028254"/>
          </a:xfrm>
          <a:prstGeom prst="rect">
            <a:avLst/>
          </a:prstGeom>
        </p:spPr>
      </p:pic>
    </p:spTree>
    <p:extLst>
      <p:ext uri="{BB962C8B-B14F-4D97-AF65-F5344CB8AC3E}">
        <p14:creationId xmlns:p14="http://schemas.microsoft.com/office/powerpoint/2010/main" val="123646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3" y="333375"/>
            <a:ext cx="5181599" cy="1143000"/>
          </a:xfrm>
        </p:spPr>
        <p:txBody>
          <a:bodyPr>
            <a:normAutofit fontScale="90000"/>
          </a:bodyPr>
          <a:lstStyle/>
          <a:p>
            <a:r>
              <a:rPr lang="en-US" dirty="0"/>
              <a:t>Gupta Empire – Hinduism and Theater-State</a:t>
            </a:r>
          </a:p>
        </p:txBody>
      </p:sp>
      <p:sp>
        <p:nvSpPr>
          <p:cNvPr id="3" name="Content Placeholder 2"/>
          <p:cNvSpPr>
            <a:spLocks noGrp="1"/>
          </p:cNvSpPr>
          <p:nvPr>
            <p:ph idx="1"/>
          </p:nvPr>
        </p:nvSpPr>
        <p:spPr>
          <a:xfrm>
            <a:off x="0" y="1676400"/>
            <a:ext cx="8761412" cy="5181600"/>
          </a:xfrm>
        </p:spPr>
        <p:txBody>
          <a:bodyPr>
            <a:normAutofit fontScale="70000" lnSpcReduction="20000"/>
          </a:bodyPr>
          <a:lstStyle/>
          <a:p>
            <a:r>
              <a:rPr lang="en-US" sz="4100" dirty="0"/>
              <a:t>The re-emergence of Hinduism as the main religion in the Gupta Empire</a:t>
            </a:r>
          </a:p>
          <a:p>
            <a:pPr lvl="1"/>
            <a:r>
              <a:rPr lang="en-US" sz="3600" dirty="0"/>
              <a:t>Focus on the main gods (Brahma, Vishnu, Shiva)</a:t>
            </a:r>
          </a:p>
          <a:p>
            <a:pPr lvl="2"/>
            <a:r>
              <a:rPr lang="en-US" sz="3100" dirty="0"/>
              <a:t>The focus on the main gods allowed for easier direction</a:t>
            </a:r>
          </a:p>
          <a:p>
            <a:pPr lvl="2"/>
            <a:r>
              <a:rPr lang="en-US" sz="3100" dirty="0"/>
              <a:t>Brahmin priests became part of the elite and wealthy class</a:t>
            </a:r>
          </a:p>
          <a:p>
            <a:pPr lvl="1"/>
            <a:r>
              <a:rPr lang="en-US" sz="3600" dirty="0"/>
              <a:t>Theater-state</a:t>
            </a:r>
          </a:p>
          <a:p>
            <a:pPr lvl="2"/>
            <a:r>
              <a:rPr lang="en-US" sz="3100" dirty="0"/>
              <a:t>The Gupta Empire focused on creating elaborate rituals and ceremonies which were performed at the capital</a:t>
            </a:r>
          </a:p>
          <a:p>
            <a:pPr lvl="2"/>
            <a:r>
              <a:rPr lang="en-US" sz="3100" dirty="0"/>
              <a:t>In is way, the culture of the capital influenced the surrounding territories which also began to follow similar styles</a:t>
            </a:r>
          </a:p>
          <a:p>
            <a:pPr lvl="1"/>
            <a:r>
              <a:rPr lang="en-US" sz="3600" dirty="0"/>
              <a:t>Religious tolerance</a:t>
            </a:r>
          </a:p>
          <a:p>
            <a:pPr lvl="2"/>
            <a:r>
              <a:rPr lang="en-US" sz="3100" dirty="0"/>
              <a:t>Hinduism, Buddhism, and Jainism (amongst other religions) were allowed to be practiced </a:t>
            </a:r>
          </a:p>
          <a:p>
            <a:pPr lvl="1"/>
            <a:endParaRPr lang="en-US" dirty="0"/>
          </a:p>
        </p:txBody>
      </p:sp>
      <p:pic>
        <p:nvPicPr>
          <p:cNvPr id="5" name="Picture 4"/>
          <p:cNvPicPr>
            <a:picLocks noChangeAspect="1"/>
          </p:cNvPicPr>
          <p:nvPr/>
        </p:nvPicPr>
        <p:blipFill>
          <a:blip r:embed="rId2"/>
          <a:stretch>
            <a:fillRect/>
          </a:stretch>
        </p:blipFill>
        <p:spPr>
          <a:xfrm>
            <a:off x="8890279" y="762000"/>
            <a:ext cx="3178175" cy="2386122"/>
          </a:xfrm>
          <a:prstGeom prst="rect">
            <a:avLst/>
          </a:prstGeom>
        </p:spPr>
      </p:pic>
      <p:sp>
        <p:nvSpPr>
          <p:cNvPr id="6" name="TextBox 5"/>
          <p:cNvSpPr txBox="1"/>
          <p:nvPr/>
        </p:nvSpPr>
        <p:spPr>
          <a:xfrm>
            <a:off x="8890279" y="3417362"/>
            <a:ext cx="3298546" cy="3139321"/>
          </a:xfrm>
          <a:prstGeom prst="rect">
            <a:avLst/>
          </a:prstGeom>
          <a:noFill/>
        </p:spPr>
        <p:txBody>
          <a:bodyPr wrap="square" rtlCol="0">
            <a:spAutoFit/>
          </a:bodyPr>
          <a:lstStyle/>
          <a:p>
            <a:r>
              <a:rPr lang="en-US" dirty="0"/>
              <a:t>“The royal palace and halls in the midst of the city, which exists now as of old, were all made by spirits which [King Ashoka] employed, and which piled up the stones, reared the walls and gates, and executed the elegant carving and inlaid sculpture work – in a way which no human hands of this world could accomplish” – </a:t>
            </a:r>
            <a:r>
              <a:rPr lang="en-US" dirty="0" err="1"/>
              <a:t>Faxian</a:t>
            </a:r>
            <a:r>
              <a:rPr lang="en-US" dirty="0"/>
              <a:t> 400CE</a:t>
            </a:r>
          </a:p>
        </p:txBody>
      </p:sp>
    </p:spTree>
    <p:extLst>
      <p:ext uri="{BB962C8B-B14F-4D97-AF65-F5344CB8AC3E}">
        <p14:creationId xmlns:p14="http://schemas.microsoft.com/office/powerpoint/2010/main" val="16623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Science, Art during Gupta Empire</a:t>
            </a:r>
          </a:p>
        </p:txBody>
      </p:sp>
      <p:sp>
        <p:nvSpPr>
          <p:cNvPr id="3" name="Content Placeholder 2"/>
          <p:cNvSpPr>
            <a:spLocks noGrp="1"/>
          </p:cNvSpPr>
          <p:nvPr>
            <p:ph idx="1"/>
          </p:nvPr>
        </p:nvSpPr>
        <p:spPr>
          <a:xfrm>
            <a:off x="5103813" y="1828800"/>
            <a:ext cx="7085012" cy="4572000"/>
          </a:xfrm>
        </p:spPr>
        <p:txBody>
          <a:bodyPr>
            <a:normAutofit/>
          </a:bodyPr>
          <a:lstStyle/>
          <a:p>
            <a:r>
              <a:rPr lang="en-US" sz="3200" dirty="0"/>
              <a:t>The Empire supported and funded the sciences and arts</a:t>
            </a:r>
          </a:p>
          <a:p>
            <a:pPr lvl="1"/>
            <a:r>
              <a:rPr lang="en-US" sz="2600" dirty="0"/>
              <a:t>Math</a:t>
            </a:r>
          </a:p>
          <a:p>
            <a:pPr lvl="2"/>
            <a:r>
              <a:rPr lang="en-US" sz="2600" dirty="0"/>
              <a:t>The concept of zero</a:t>
            </a:r>
          </a:p>
          <a:p>
            <a:pPr lvl="3"/>
            <a:r>
              <a:rPr lang="en-US" sz="2000" dirty="0"/>
              <a:t>Zero important to the conception of time based on Hindu religion</a:t>
            </a:r>
          </a:p>
          <a:p>
            <a:pPr lvl="4"/>
            <a:r>
              <a:rPr lang="en-US" sz="2000" dirty="0"/>
              <a:t>Concepts of time go into the millions, billions, and trillions of years</a:t>
            </a:r>
          </a:p>
          <a:p>
            <a:pPr lvl="2"/>
            <a:r>
              <a:rPr lang="en-US" sz="2600" dirty="0"/>
              <a:t>The concept of base ten</a:t>
            </a:r>
          </a:p>
          <a:p>
            <a:pPr lvl="2"/>
            <a:r>
              <a:rPr lang="en-US" sz="2600" dirty="0"/>
              <a:t>Evolution of symbols to Arabic style which leads to modern style</a:t>
            </a:r>
          </a:p>
          <a:p>
            <a:pPr lvl="1"/>
            <a:endParaRPr lang="en-US" sz="2400" dirty="0"/>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150812" y="1676400"/>
            <a:ext cx="4953001" cy="2500860"/>
          </a:xfrm>
          <a:prstGeom prst="rect">
            <a:avLst/>
          </a:prstGeom>
        </p:spPr>
      </p:pic>
      <p:pic>
        <p:nvPicPr>
          <p:cNvPr id="5" name="Picture 4"/>
          <p:cNvPicPr>
            <a:picLocks noChangeAspect="1"/>
          </p:cNvPicPr>
          <p:nvPr/>
        </p:nvPicPr>
        <p:blipFill>
          <a:blip r:embed="rId3"/>
          <a:stretch>
            <a:fillRect/>
          </a:stretch>
        </p:blipFill>
        <p:spPr>
          <a:xfrm>
            <a:off x="112712" y="4283696"/>
            <a:ext cx="5029200" cy="2514601"/>
          </a:xfrm>
          <a:prstGeom prst="rect">
            <a:avLst/>
          </a:prstGeom>
        </p:spPr>
      </p:pic>
    </p:spTree>
    <p:extLst>
      <p:ext uri="{BB962C8B-B14F-4D97-AF65-F5344CB8AC3E}">
        <p14:creationId xmlns:p14="http://schemas.microsoft.com/office/powerpoint/2010/main" val="281893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 Science, Art during Gupta Empire</a:t>
            </a:r>
          </a:p>
        </p:txBody>
      </p:sp>
      <p:sp>
        <p:nvSpPr>
          <p:cNvPr id="3" name="Content Placeholder 2"/>
          <p:cNvSpPr>
            <a:spLocks noGrp="1"/>
          </p:cNvSpPr>
          <p:nvPr>
            <p:ph idx="1"/>
          </p:nvPr>
        </p:nvSpPr>
        <p:spPr>
          <a:xfrm>
            <a:off x="2951164" y="1828800"/>
            <a:ext cx="8172450" cy="4191000"/>
          </a:xfrm>
        </p:spPr>
        <p:txBody>
          <a:bodyPr/>
          <a:lstStyle/>
          <a:p>
            <a:r>
              <a:rPr lang="en-US" sz="2800" dirty="0"/>
              <a:t>Sciences</a:t>
            </a:r>
          </a:p>
          <a:p>
            <a:pPr lvl="1"/>
            <a:r>
              <a:rPr lang="en-US" sz="2400" dirty="0"/>
              <a:t>Aryabhata estimation of the roundness of the Earth and how it rotates around the sun</a:t>
            </a:r>
          </a:p>
          <a:p>
            <a:pPr lvl="2"/>
            <a:r>
              <a:rPr lang="en-US" sz="2000" dirty="0"/>
              <a:t>Calculated that the year would round about in 365 days</a:t>
            </a:r>
          </a:p>
          <a:p>
            <a:pPr lvl="2"/>
            <a:r>
              <a:rPr lang="en-US" sz="2000" dirty="0"/>
              <a:t>Predicted lunar and solar eclipses</a:t>
            </a:r>
          </a:p>
          <a:p>
            <a:r>
              <a:rPr lang="en-US" sz="2800" dirty="0"/>
              <a:t>Art and Architecture</a:t>
            </a:r>
          </a:p>
          <a:p>
            <a:pPr lvl="1"/>
            <a:endParaRPr lang="en-US" dirty="0"/>
          </a:p>
        </p:txBody>
      </p:sp>
      <p:pic>
        <p:nvPicPr>
          <p:cNvPr id="4" name="Picture 3"/>
          <p:cNvPicPr>
            <a:picLocks noChangeAspect="1"/>
          </p:cNvPicPr>
          <p:nvPr/>
        </p:nvPicPr>
        <p:blipFill>
          <a:blip r:embed="rId2"/>
          <a:stretch>
            <a:fillRect/>
          </a:stretch>
        </p:blipFill>
        <p:spPr>
          <a:xfrm>
            <a:off x="93664" y="1733550"/>
            <a:ext cx="2857500" cy="2190750"/>
          </a:xfrm>
          <a:prstGeom prst="rect">
            <a:avLst/>
          </a:prstGeom>
        </p:spPr>
      </p:pic>
      <p:pic>
        <p:nvPicPr>
          <p:cNvPr id="5" name="Picture 4"/>
          <p:cNvPicPr>
            <a:picLocks noChangeAspect="1"/>
          </p:cNvPicPr>
          <p:nvPr/>
        </p:nvPicPr>
        <p:blipFill>
          <a:blip r:embed="rId3"/>
          <a:stretch>
            <a:fillRect/>
          </a:stretch>
        </p:blipFill>
        <p:spPr>
          <a:xfrm>
            <a:off x="3631844" y="4379694"/>
            <a:ext cx="3051444" cy="2288583"/>
          </a:xfrm>
          <a:prstGeom prst="rect">
            <a:avLst/>
          </a:prstGeom>
        </p:spPr>
      </p:pic>
      <p:pic>
        <p:nvPicPr>
          <p:cNvPr id="6" name="Picture 5"/>
          <p:cNvPicPr>
            <a:picLocks noChangeAspect="1"/>
          </p:cNvPicPr>
          <p:nvPr/>
        </p:nvPicPr>
        <p:blipFill>
          <a:blip r:embed="rId4"/>
          <a:stretch>
            <a:fillRect/>
          </a:stretch>
        </p:blipFill>
        <p:spPr>
          <a:xfrm>
            <a:off x="0" y="4403047"/>
            <a:ext cx="3505200" cy="2348484"/>
          </a:xfrm>
          <a:prstGeom prst="rect">
            <a:avLst/>
          </a:prstGeom>
        </p:spPr>
      </p:pic>
      <p:pic>
        <p:nvPicPr>
          <p:cNvPr id="7" name="Picture 6"/>
          <p:cNvPicPr>
            <a:picLocks noChangeAspect="1"/>
          </p:cNvPicPr>
          <p:nvPr/>
        </p:nvPicPr>
        <p:blipFill>
          <a:blip r:embed="rId5"/>
          <a:stretch>
            <a:fillRect/>
          </a:stretch>
        </p:blipFill>
        <p:spPr>
          <a:xfrm>
            <a:off x="6809933" y="4648200"/>
            <a:ext cx="5347452" cy="2103331"/>
          </a:xfrm>
          <a:prstGeom prst="rect">
            <a:avLst/>
          </a:prstGeom>
        </p:spPr>
      </p:pic>
    </p:spTree>
    <p:extLst>
      <p:ext uri="{BB962C8B-B14F-4D97-AF65-F5344CB8AC3E}">
        <p14:creationId xmlns:p14="http://schemas.microsoft.com/office/powerpoint/2010/main" val="19491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DEBB-3F12-4EC9-B127-E116979DAD69}"/>
              </a:ext>
            </a:extLst>
          </p:cNvPr>
          <p:cNvSpPr>
            <a:spLocks noGrp="1"/>
          </p:cNvSpPr>
          <p:nvPr>
            <p:ph type="title"/>
          </p:nvPr>
        </p:nvSpPr>
        <p:spPr>
          <a:xfrm>
            <a:off x="292100" y="113522"/>
            <a:ext cx="9144000" cy="1144556"/>
          </a:xfrm>
        </p:spPr>
        <p:txBody>
          <a:bodyPr/>
          <a:lstStyle/>
          <a:p>
            <a:r>
              <a:rPr lang="en-US" dirty="0"/>
              <a:t>Art and Architecture</a:t>
            </a:r>
          </a:p>
        </p:txBody>
      </p:sp>
      <p:sp>
        <p:nvSpPr>
          <p:cNvPr id="3" name="Content Placeholder 2">
            <a:extLst>
              <a:ext uri="{FF2B5EF4-FFF2-40B4-BE49-F238E27FC236}">
                <a16:creationId xmlns:a16="http://schemas.microsoft.com/office/drawing/2014/main" id="{5538530E-FB14-49B6-84CE-A5AA8A4DB3F4}"/>
              </a:ext>
            </a:extLst>
          </p:cNvPr>
          <p:cNvSpPr>
            <a:spLocks noGrp="1"/>
          </p:cNvSpPr>
          <p:nvPr>
            <p:ph idx="1"/>
          </p:nvPr>
        </p:nvSpPr>
        <p:spPr>
          <a:xfrm>
            <a:off x="8469316" y="1896252"/>
            <a:ext cx="3111496" cy="4267200"/>
          </a:xfrm>
        </p:spPr>
        <p:txBody>
          <a:bodyPr/>
          <a:lstStyle/>
          <a:p>
            <a:r>
              <a:rPr lang="en-US" dirty="0" err="1"/>
              <a:t>Dshavatara</a:t>
            </a:r>
            <a:r>
              <a:rPr lang="en-US" dirty="0"/>
              <a:t> Temple</a:t>
            </a:r>
          </a:p>
          <a:p>
            <a:r>
              <a:rPr lang="en-US" dirty="0" err="1"/>
              <a:t>Udayagiri</a:t>
            </a:r>
            <a:r>
              <a:rPr lang="en-US" dirty="0"/>
              <a:t> Caves</a:t>
            </a:r>
          </a:p>
          <a:p>
            <a:r>
              <a:rPr lang="en-US" dirty="0" err="1"/>
              <a:t>Dhamek</a:t>
            </a:r>
            <a:r>
              <a:rPr lang="en-US" dirty="0"/>
              <a:t> Stupa</a:t>
            </a:r>
          </a:p>
        </p:txBody>
      </p:sp>
      <p:pic>
        <p:nvPicPr>
          <p:cNvPr id="4" name="Picture 3">
            <a:extLst>
              <a:ext uri="{FF2B5EF4-FFF2-40B4-BE49-F238E27FC236}">
                <a16:creationId xmlns:a16="http://schemas.microsoft.com/office/drawing/2014/main" id="{F85137F4-6C20-4705-958A-BD27DA72250A}"/>
              </a:ext>
            </a:extLst>
          </p:cNvPr>
          <p:cNvPicPr>
            <a:picLocks noChangeAspect="1"/>
          </p:cNvPicPr>
          <p:nvPr/>
        </p:nvPicPr>
        <p:blipFill>
          <a:blip r:embed="rId2"/>
          <a:stretch>
            <a:fillRect/>
          </a:stretch>
        </p:blipFill>
        <p:spPr>
          <a:xfrm>
            <a:off x="921275" y="1406724"/>
            <a:ext cx="7018336" cy="5263752"/>
          </a:xfrm>
          <a:prstGeom prst="rect">
            <a:avLst/>
          </a:prstGeom>
        </p:spPr>
      </p:pic>
      <p:pic>
        <p:nvPicPr>
          <p:cNvPr id="6" name="Picture 5">
            <a:extLst>
              <a:ext uri="{FF2B5EF4-FFF2-40B4-BE49-F238E27FC236}">
                <a16:creationId xmlns:a16="http://schemas.microsoft.com/office/drawing/2014/main" id="{43A6D607-C8B5-4E5B-BBFF-9946B2644A4E}"/>
              </a:ext>
            </a:extLst>
          </p:cNvPr>
          <p:cNvPicPr>
            <a:picLocks noChangeAspect="1"/>
          </p:cNvPicPr>
          <p:nvPr/>
        </p:nvPicPr>
        <p:blipFill>
          <a:blip r:embed="rId3"/>
          <a:stretch>
            <a:fillRect/>
          </a:stretch>
        </p:blipFill>
        <p:spPr>
          <a:xfrm>
            <a:off x="2360612" y="1286653"/>
            <a:ext cx="3657600" cy="5486399"/>
          </a:xfrm>
          <a:prstGeom prst="rect">
            <a:avLst/>
          </a:prstGeom>
        </p:spPr>
      </p:pic>
      <p:pic>
        <p:nvPicPr>
          <p:cNvPr id="1026" name="Picture 2" descr="Image result for Dhamekh Stupa">
            <a:extLst>
              <a:ext uri="{FF2B5EF4-FFF2-40B4-BE49-F238E27FC236}">
                <a16:creationId xmlns:a16="http://schemas.microsoft.com/office/drawing/2014/main" id="{799A8A10-4D10-4407-86F3-F981C8C04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48" y="1714500"/>
            <a:ext cx="806979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49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1EF1-2E99-49B4-8DA8-01E129D48E25}"/>
              </a:ext>
            </a:extLst>
          </p:cNvPr>
          <p:cNvSpPr>
            <a:spLocks noGrp="1"/>
          </p:cNvSpPr>
          <p:nvPr>
            <p:ph type="title"/>
          </p:nvPr>
        </p:nvSpPr>
        <p:spPr/>
        <p:txBody>
          <a:bodyPr>
            <a:normAutofit fontScale="90000"/>
          </a:bodyPr>
          <a:lstStyle/>
          <a:p>
            <a:r>
              <a:rPr lang="en-US" dirty="0"/>
              <a:t>Excerpt from “Records of the Grand Historian (</a:t>
            </a:r>
            <a:r>
              <a:rPr lang="en-US" dirty="0" err="1"/>
              <a:t>Shiji</a:t>
            </a:r>
            <a:r>
              <a:rPr lang="en-US" dirty="0"/>
              <a:t>)” by </a:t>
            </a:r>
            <a:r>
              <a:rPr lang="en-US" dirty="0" err="1"/>
              <a:t>Sima</a:t>
            </a:r>
            <a:r>
              <a:rPr lang="en-US" dirty="0"/>
              <a:t> Qian, 94BCE*</a:t>
            </a:r>
          </a:p>
        </p:txBody>
      </p:sp>
      <p:sp>
        <p:nvSpPr>
          <p:cNvPr id="3" name="Content Placeholder 2">
            <a:extLst>
              <a:ext uri="{FF2B5EF4-FFF2-40B4-BE49-F238E27FC236}">
                <a16:creationId xmlns:a16="http://schemas.microsoft.com/office/drawing/2014/main" id="{15FF39F9-A4D3-4352-B500-F0A104959240}"/>
              </a:ext>
            </a:extLst>
          </p:cNvPr>
          <p:cNvSpPr>
            <a:spLocks noGrp="1"/>
          </p:cNvSpPr>
          <p:nvPr>
            <p:ph idx="1"/>
          </p:nvPr>
        </p:nvSpPr>
        <p:spPr>
          <a:xfrm>
            <a:off x="-20638" y="1524000"/>
            <a:ext cx="12188825" cy="4419600"/>
          </a:xfrm>
          <a:ln>
            <a:solidFill>
              <a:schemeClr val="accent6"/>
            </a:solidFill>
          </a:ln>
        </p:spPr>
        <p:txBody>
          <a:bodyPr>
            <a:normAutofit/>
          </a:bodyPr>
          <a:lstStyle/>
          <a:p>
            <a:r>
              <a:rPr lang="en-US" dirty="0"/>
              <a:t>Chancellor Li Si Said: "I, your servant, propose that all historians' records other than those of Qin's be burned. With the exception of the academics whose duty includes possessing books, if anyone under heaven has copies of the Shi Jing [Classic of Poetry], the </a:t>
            </a:r>
            <a:r>
              <a:rPr lang="en-US" dirty="0" err="1"/>
              <a:t>Shujing</a:t>
            </a:r>
            <a:r>
              <a:rPr lang="en-US" dirty="0"/>
              <a:t> [Classic of History], or the writings of the hundred schools of philosophy, they shall deliver them (the books) to the governor or the commandant for burning. Anyone who dares to discuss the Shi Jing or the Classic of History shall be publicly executed. Anyone who uses history to criticize the present shall have his family executed. Any official who sees the violations but fails to report them is equally guilty. Anyone who has failed to burn the books after thirty days of this announcement shall be subjected to tattooing and be sent to build the Great Wall. The books that have exemption are those on medicine, divination, agriculture, and forestry. Those who have interest in laws shall instead study from officials."</a:t>
            </a:r>
          </a:p>
        </p:txBody>
      </p:sp>
      <p:sp>
        <p:nvSpPr>
          <p:cNvPr id="4" name="TextBox 3">
            <a:extLst>
              <a:ext uri="{FF2B5EF4-FFF2-40B4-BE49-F238E27FC236}">
                <a16:creationId xmlns:a16="http://schemas.microsoft.com/office/drawing/2014/main" id="{E087512D-3F54-4770-B29A-25093066DC04}"/>
              </a:ext>
            </a:extLst>
          </p:cNvPr>
          <p:cNvSpPr txBox="1"/>
          <p:nvPr/>
        </p:nvSpPr>
        <p:spPr>
          <a:xfrm>
            <a:off x="0" y="6100870"/>
            <a:ext cx="4341812" cy="757130"/>
          </a:xfrm>
          <a:prstGeom prst="rect">
            <a:avLst/>
          </a:prstGeom>
          <a:noFill/>
          <a:ln>
            <a:solidFill>
              <a:schemeClr val="tx2"/>
            </a:solidFill>
          </a:ln>
        </p:spPr>
        <p:txBody>
          <a:bodyPr wrap="square" rtlCol="0">
            <a:spAutoFit/>
          </a:bodyPr>
          <a:lstStyle/>
          <a:p>
            <a:pPr>
              <a:lnSpc>
                <a:spcPct val="90000"/>
              </a:lnSpc>
            </a:pPr>
            <a:r>
              <a:rPr lang="en-US" sz="2400" dirty="0"/>
              <a:t>*What can time context tell us about possible biases?</a:t>
            </a:r>
          </a:p>
        </p:txBody>
      </p:sp>
    </p:spTree>
    <p:extLst>
      <p:ext uri="{BB962C8B-B14F-4D97-AF65-F5344CB8AC3E}">
        <p14:creationId xmlns:p14="http://schemas.microsoft.com/office/powerpoint/2010/main" val="40632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F305-5AE3-45F3-9EE5-3F5A9B371A4D}"/>
              </a:ext>
            </a:extLst>
          </p:cNvPr>
          <p:cNvSpPr>
            <a:spLocks noGrp="1"/>
          </p:cNvSpPr>
          <p:nvPr>
            <p:ph type="title"/>
          </p:nvPr>
        </p:nvSpPr>
        <p:spPr>
          <a:xfrm>
            <a:off x="317559" y="308769"/>
            <a:ext cx="9753600" cy="1325562"/>
          </a:xfrm>
        </p:spPr>
        <p:txBody>
          <a:bodyPr/>
          <a:lstStyle/>
          <a:p>
            <a:r>
              <a:rPr lang="en-US" dirty="0"/>
              <a:t>Achievements of the Qin Dynasty</a:t>
            </a:r>
          </a:p>
        </p:txBody>
      </p:sp>
      <p:sp>
        <p:nvSpPr>
          <p:cNvPr id="3" name="Content Placeholder 2">
            <a:extLst>
              <a:ext uri="{FF2B5EF4-FFF2-40B4-BE49-F238E27FC236}">
                <a16:creationId xmlns:a16="http://schemas.microsoft.com/office/drawing/2014/main" id="{5850CD8C-7D5F-4696-803B-4A22DB49C7EB}"/>
              </a:ext>
            </a:extLst>
          </p:cNvPr>
          <p:cNvSpPr>
            <a:spLocks noGrp="1"/>
          </p:cNvSpPr>
          <p:nvPr>
            <p:ph idx="1"/>
          </p:nvPr>
        </p:nvSpPr>
        <p:spPr>
          <a:xfrm>
            <a:off x="126880" y="1790699"/>
            <a:ext cx="5181598" cy="4758531"/>
          </a:xfrm>
        </p:spPr>
        <p:txBody>
          <a:bodyPr/>
          <a:lstStyle/>
          <a:p>
            <a:r>
              <a:rPr lang="en-US" sz="2800" dirty="0"/>
              <a:t>Qin Empire expanded quickly</a:t>
            </a:r>
          </a:p>
          <a:p>
            <a:r>
              <a:rPr lang="en-US" sz="2800" b="1" dirty="0"/>
              <a:t>Standardized coinage and currency</a:t>
            </a:r>
          </a:p>
          <a:p>
            <a:r>
              <a:rPr lang="en-US" sz="2800" b="1" dirty="0"/>
              <a:t>Construction Projects</a:t>
            </a:r>
          </a:p>
          <a:p>
            <a:pPr lvl="1"/>
            <a:r>
              <a:rPr lang="en-US" sz="2400" dirty="0"/>
              <a:t>Start of The Great Wall (originally as protection from northern tribes)</a:t>
            </a:r>
          </a:p>
          <a:p>
            <a:pPr lvl="1"/>
            <a:r>
              <a:rPr lang="en-US" sz="2400" dirty="0"/>
              <a:t>Building of roads</a:t>
            </a:r>
          </a:p>
          <a:p>
            <a:pPr lvl="1"/>
            <a:r>
              <a:rPr lang="en-US" sz="2400" dirty="0"/>
              <a:t>Terracotta Army</a:t>
            </a:r>
          </a:p>
          <a:p>
            <a:pPr lvl="1"/>
            <a:endParaRPr lang="en-US" dirty="0"/>
          </a:p>
        </p:txBody>
      </p:sp>
      <p:pic>
        <p:nvPicPr>
          <p:cNvPr id="4" name="Picture 3">
            <a:extLst>
              <a:ext uri="{FF2B5EF4-FFF2-40B4-BE49-F238E27FC236}">
                <a16:creationId xmlns:a16="http://schemas.microsoft.com/office/drawing/2014/main" id="{5B3BC525-1BC3-4993-A265-1005B2D9DC05}"/>
              </a:ext>
            </a:extLst>
          </p:cNvPr>
          <p:cNvPicPr>
            <a:picLocks noChangeAspect="1"/>
          </p:cNvPicPr>
          <p:nvPr/>
        </p:nvPicPr>
        <p:blipFill>
          <a:blip r:embed="rId2"/>
          <a:stretch>
            <a:fillRect/>
          </a:stretch>
        </p:blipFill>
        <p:spPr>
          <a:xfrm>
            <a:off x="5308478" y="2056422"/>
            <a:ext cx="3569084" cy="4077678"/>
          </a:xfrm>
          <a:prstGeom prst="rect">
            <a:avLst/>
          </a:prstGeom>
        </p:spPr>
      </p:pic>
      <p:pic>
        <p:nvPicPr>
          <p:cNvPr id="5" name="Picture 4">
            <a:extLst>
              <a:ext uri="{FF2B5EF4-FFF2-40B4-BE49-F238E27FC236}">
                <a16:creationId xmlns:a16="http://schemas.microsoft.com/office/drawing/2014/main" id="{27DDD8D5-743F-4DBE-A753-E37453590E45}"/>
              </a:ext>
            </a:extLst>
          </p:cNvPr>
          <p:cNvPicPr>
            <a:picLocks noChangeAspect="1"/>
          </p:cNvPicPr>
          <p:nvPr/>
        </p:nvPicPr>
        <p:blipFill>
          <a:blip r:embed="rId3"/>
          <a:stretch>
            <a:fillRect/>
          </a:stretch>
        </p:blipFill>
        <p:spPr>
          <a:xfrm>
            <a:off x="9675997" y="1790700"/>
            <a:ext cx="1746119" cy="1746119"/>
          </a:xfrm>
          <a:prstGeom prst="rect">
            <a:avLst/>
          </a:prstGeom>
        </p:spPr>
      </p:pic>
      <p:pic>
        <p:nvPicPr>
          <p:cNvPr id="6" name="Picture 5">
            <a:extLst>
              <a:ext uri="{FF2B5EF4-FFF2-40B4-BE49-F238E27FC236}">
                <a16:creationId xmlns:a16="http://schemas.microsoft.com/office/drawing/2014/main" id="{76686C3C-9D30-4B96-B70A-64E0D56F8A6E}"/>
              </a:ext>
            </a:extLst>
          </p:cNvPr>
          <p:cNvPicPr>
            <a:picLocks noChangeAspect="1"/>
          </p:cNvPicPr>
          <p:nvPr/>
        </p:nvPicPr>
        <p:blipFill>
          <a:blip r:embed="rId4"/>
          <a:stretch>
            <a:fillRect/>
          </a:stretch>
        </p:blipFill>
        <p:spPr>
          <a:xfrm>
            <a:off x="8999657" y="3851342"/>
            <a:ext cx="3098800" cy="2324100"/>
          </a:xfrm>
          <a:prstGeom prst="rect">
            <a:avLst/>
          </a:prstGeom>
        </p:spPr>
      </p:pic>
    </p:spTree>
    <p:extLst>
      <p:ext uri="{BB962C8B-B14F-4D97-AF65-F5344CB8AC3E}">
        <p14:creationId xmlns:p14="http://schemas.microsoft.com/office/powerpoint/2010/main" val="5733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93383-FA69-4B82-8544-1414D0EFE420}"/>
              </a:ext>
            </a:extLst>
          </p:cNvPr>
          <p:cNvSpPr>
            <a:spLocks noGrp="1"/>
          </p:cNvSpPr>
          <p:nvPr>
            <p:ph type="title"/>
          </p:nvPr>
        </p:nvSpPr>
        <p:spPr/>
        <p:txBody>
          <a:bodyPr/>
          <a:lstStyle/>
          <a:p>
            <a:r>
              <a:rPr lang="en-US" dirty="0"/>
              <a:t>Decline of Qin Dynasty</a:t>
            </a:r>
          </a:p>
        </p:txBody>
      </p:sp>
      <p:sp>
        <p:nvSpPr>
          <p:cNvPr id="3" name="Content Placeholder 2">
            <a:extLst>
              <a:ext uri="{FF2B5EF4-FFF2-40B4-BE49-F238E27FC236}">
                <a16:creationId xmlns:a16="http://schemas.microsoft.com/office/drawing/2014/main" id="{FAE16033-FF04-47A8-A6E8-64F4E9A746DF}"/>
              </a:ext>
            </a:extLst>
          </p:cNvPr>
          <p:cNvSpPr>
            <a:spLocks noGrp="1"/>
          </p:cNvSpPr>
          <p:nvPr>
            <p:ph idx="1"/>
          </p:nvPr>
        </p:nvSpPr>
        <p:spPr>
          <a:xfrm>
            <a:off x="3122612" y="1828799"/>
            <a:ext cx="8839200" cy="4769177"/>
          </a:xfrm>
        </p:spPr>
        <p:txBody>
          <a:bodyPr>
            <a:normAutofit lnSpcReduction="10000"/>
          </a:bodyPr>
          <a:lstStyle/>
          <a:p>
            <a:r>
              <a:rPr lang="en-US" sz="2800" b="1" dirty="0"/>
              <a:t>Heavy taxes of citizens</a:t>
            </a:r>
          </a:p>
          <a:p>
            <a:pPr lvl="1"/>
            <a:r>
              <a:rPr lang="en-US" sz="2400" dirty="0"/>
              <a:t>Costs of large government, large armies, and construction projects</a:t>
            </a:r>
          </a:p>
          <a:p>
            <a:r>
              <a:rPr lang="en-US" sz="2800" b="1" dirty="0"/>
              <a:t>Harsh rule and strict rules</a:t>
            </a:r>
          </a:p>
          <a:p>
            <a:pPr lvl="1"/>
            <a:r>
              <a:rPr lang="en-US" sz="2400" dirty="0"/>
              <a:t>Legalism irritated the people</a:t>
            </a:r>
          </a:p>
          <a:p>
            <a:r>
              <a:rPr lang="en-US" sz="2800" b="1" dirty="0"/>
              <a:t>Weak successor</a:t>
            </a:r>
          </a:p>
          <a:p>
            <a:pPr lvl="1"/>
            <a:r>
              <a:rPr lang="en-US" sz="2400" dirty="0"/>
              <a:t>Qin Shi Huang dies from mercury poisoning</a:t>
            </a:r>
          </a:p>
          <a:p>
            <a:pPr lvl="1"/>
            <a:r>
              <a:rPr lang="en-US" sz="2400" dirty="0"/>
              <a:t>His son, Qin </a:t>
            </a:r>
            <a:r>
              <a:rPr lang="en-US" sz="2400" dirty="0" err="1"/>
              <a:t>Er</a:t>
            </a:r>
            <a:r>
              <a:rPr lang="en-US" sz="2400" dirty="0"/>
              <a:t> Shi, ruled only three years before he committed suicide in 207BCE</a:t>
            </a:r>
          </a:p>
          <a:p>
            <a:r>
              <a:rPr lang="en-US" sz="2800" dirty="0"/>
              <a:t>Nationwide rebellions led to the overthrow of the Qin in 206BCE</a:t>
            </a:r>
          </a:p>
        </p:txBody>
      </p:sp>
      <p:pic>
        <p:nvPicPr>
          <p:cNvPr id="4" name="Picture 3">
            <a:extLst>
              <a:ext uri="{FF2B5EF4-FFF2-40B4-BE49-F238E27FC236}">
                <a16:creationId xmlns:a16="http://schemas.microsoft.com/office/drawing/2014/main" id="{FCA5CBB7-5C3F-4D1D-90CE-325FCD77FFAA}"/>
              </a:ext>
            </a:extLst>
          </p:cNvPr>
          <p:cNvPicPr>
            <a:picLocks noChangeAspect="1"/>
          </p:cNvPicPr>
          <p:nvPr/>
        </p:nvPicPr>
        <p:blipFill>
          <a:blip r:embed="rId2"/>
          <a:stretch>
            <a:fillRect/>
          </a:stretch>
        </p:blipFill>
        <p:spPr>
          <a:xfrm>
            <a:off x="379719" y="1819275"/>
            <a:ext cx="2381250" cy="2771775"/>
          </a:xfrm>
          <a:prstGeom prst="rect">
            <a:avLst/>
          </a:prstGeom>
        </p:spPr>
      </p:pic>
      <p:pic>
        <p:nvPicPr>
          <p:cNvPr id="5" name="Picture 4">
            <a:extLst>
              <a:ext uri="{FF2B5EF4-FFF2-40B4-BE49-F238E27FC236}">
                <a16:creationId xmlns:a16="http://schemas.microsoft.com/office/drawing/2014/main" id="{806EE9E8-6B1B-4BF3-89DC-013449FEF8C3}"/>
              </a:ext>
            </a:extLst>
          </p:cNvPr>
          <p:cNvPicPr>
            <a:picLocks noChangeAspect="1"/>
          </p:cNvPicPr>
          <p:nvPr/>
        </p:nvPicPr>
        <p:blipFill>
          <a:blip r:embed="rId3"/>
          <a:stretch>
            <a:fillRect/>
          </a:stretch>
        </p:blipFill>
        <p:spPr>
          <a:xfrm>
            <a:off x="227013" y="4810125"/>
            <a:ext cx="2686663" cy="1787852"/>
          </a:xfrm>
          <a:prstGeom prst="rect">
            <a:avLst/>
          </a:prstGeom>
        </p:spPr>
      </p:pic>
      <p:pic>
        <p:nvPicPr>
          <p:cNvPr id="6" name="Picture 5">
            <a:extLst>
              <a:ext uri="{FF2B5EF4-FFF2-40B4-BE49-F238E27FC236}">
                <a16:creationId xmlns:a16="http://schemas.microsoft.com/office/drawing/2014/main" id="{ECEC4A53-2DE9-415B-87D0-8DC82B3F9066}"/>
              </a:ext>
            </a:extLst>
          </p:cNvPr>
          <p:cNvPicPr>
            <a:picLocks noChangeAspect="1"/>
          </p:cNvPicPr>
          <p:nvPr/>
        </p:nvPicPr>
        <p:blipFill>
          <a:blip r:embed="rId4"/>
          <a:stretch>
            <a:fillRect/>
          </a:stretch>
        </p:blipFill>
        <p:spPr>
          <a:xfrm>
            <a:off x="9599612" y="76200"/>
            <a:ext cx="2057400" cy="2057400"/>
          </a:xfrm>
          <a:prstGeom prst="rect">
            <a:avLst/>
          </a:prstGeom>
        </p:spPr>
      </p:pic>
    </p:spTree>
    <p:extLst>
      <p:ext uri="{BB962C8B-B14F-4D97-AF65-F5344CB8AC3E}">
        <p14:creationId xmlns:p14="http://schemas.microsoft.com/office/powerpoint/2010/main" val="38498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175-BAA9-4E4F-A696-14EE4FBAE2FC}"/>
              </a:ext>
            </a:extLst>
          </p:cNvPr>
          <p:cNvSpPr>
            <a:spLocks noGrp="1"/>
          </p:cNvSpPr>
          <p:nvPr>
            <p:ph type="title"/>
          </p:nvPr>
        </p:nvSpPr>
        <p:spPr>
          <a:xfrm>
            <a:off x="303212" y="274638"/>
            <a:ext cx="11658600" cy="1096962"/>
          </a:xfrm>
        </p:spPr>
        <p:txBody>
          <a:bodyPr/>
          <a:lstStyle/>
          <a:p>
            <a:r>
              <a:rPr lang="en-US" dirty="0"/>
              <a:t>Battle for China: Xiang Yu vs. Liu Bang [v]</a:t>
            </a:r>
          </a:p>
        </p:txBody>
      </p:sp>
      <p:sp>
        <p:nvSpPr>
          <p:cNvPr id="3" name="Content Placeholder 2">
            <a:extLst>
              <a:ext uri="{FF2B5EF4-FFF2-40B4-BE49-F238E27FC236}">
                <a16:creationId xmlns:a16="http://schemas.microsoft.com/office/drawing/2014/main" id="{3036E3DE-A1E3-48D6-96D8-DBF7A37D1A61}"/>
              </a:ext>
            </a:extLst>
          </p:cNvPr>
          <p:cNvSpPr>
            <a:spLocks noGrp="1"/>
          </p:cNvSpPr>
          <p:nvPr>
            <p:ph idx="1"/>
          </p:nvPr>
        </p:nvSpPr>
        <p:spPr>
          <a:xfrm>
            <a:off x="6987015" y="1585119"/>
            <a:ext cx="5201810" cy="4906962"/>
          </a:xfrm>
        </p:spPr>
        <p:txBody>
          <a:bodyPr>
            <a:noAutofit/>
          </a:bodyPr>
          <a:lstStyle/>
          <a:p>
            <a:r>
              <a:rPr lang="en-US" sz="2800" dirty="0"/>
              <a:t>In a series of battles, </a:t>
            </a:r>
            <a:r>
              <a:rPr lang="en-US" sz="2800" b="1" dirty="0"/>
              <a:t>Xiang Yu </a:t>
            </a:r>
            <a:r>
              <a:rPr lang="en-US" sz="2800" dirty="0"/>
              <a:t>and </a:t>
            </a:r>
            <a:r>
              <a:rPr lang="en-US" sz="2800" b="1" dirty="0"/>
              <a:t>Liu Bang </a:t>
            </a:r>
            <a:r>
              <a:rPr lang="en-US" sz="2800" dirty="0"/>
              <a:t>brought their armies against each other</a:t>
            </a:r>
          </a:p>
          <a:p>
            <a:pPr lvl="1"/>
            <a:r>
              <a:rPr lang="en-US" sz="2400" dirty="0"/>
              <a:t>Both were former allies fighting against the Qin, but there can only be </a:t>
            </a:r>
            <a:r>
              <a:rPr lang="en-US" sz="2400" u="sng" dirty="0"/>
              <a:t>one</a:t>
            </a:r>
            <a:r>
              <a:rPr lang="en-US" sz="2400" dirty="0"/>
              <a:t> ruler of China</a:t>
            </a:r>
          </a:p>
          <a:p>
            <a:pPr lvl="1"/>
            <a:r>
              <a:rPr lang="en-US" sz="2400" dirty="0"/>
              <a:t>Both fought to control China after the fall of the Qin</a:t>
            </a:r>
          </a:p>
          <a:p>
            <a:r>
              <a:rPr lang="en-US" sz="2800" dirty="0"/>
              <a:t>Liu Bang succeeded and defeated Xiang Yu in 202BCE</a:t>
            </a:r>
          </a:p>
        </p:txBody>
      </p:sp>
      <p:pic>
        <p:nvPicPr>
          <p:cNvPr id="5" name="Picture 4">
            <a:extLst>
              <a:ext uri="{FF2B5EF4-FFF2-40B4-BE49-F238E27FC236}">
                <a16:creationId xmlns:a16="http://schemas.microsoft.com/office/drawing/2014/main" id="{E146494B-419C-418A-B453-08C541CD54FB}"/>
              </a:ext>
            </a:extLst>
          </p:cNvPr>
          <p:cNvPicPr>
            <a:picLocks noChangeAspect="1"/>
          </p:cNvPicPr>
          <p:nvPr/>
        </p:nvPicPr>
        <p:blipFill>
          <a:blip r:embed="rId2"/>
          <a:stretch>
            <a:fillRect/>
          </a:stretch>
        </p:blipFill>
        <p:spPr>
          <a:xfrm>
            <a:off x="684212" y="2362200"/>
            <a:ext cx="5588000" cy="3352800"/>
          </a:xfrm>
          <a:prstGeom prst="rect">
            <a:avLst/>
          </a:prstGeom>
        </p:spPr>
      </p:pic>
      <p:pic>
        <p:nvPicPr>
          <p:cNvPr id="4" name="Picture 3">
            <a:extLst>
              <a:ext uri="{FF2B5EF4-FFF2-40B4-BE49-F238E27FC236}">
                <a16:creationId xmlns:a16="http://schemas.microsoft.com/office/drawing/2014/main" id="{5DFFBE1B-23A3-44C6-8A51-548456BC9514}"/>
              </a:ext>
            </a:extLst>
          </p:cNvPr>
          <p:cNvPicPr>
            <a:picLocks noChangeAspect="1"/>
          </p:cNvPicPr>
          <p:nvPr/>
        </p:nvPicPr>
        <p:blipFill rotWithShape="1">
          <a:blip r:embed="rId3"/>
          <a:srcRect l="3912" r="5074"/>
          <a:stretch/>
        </p:blipFill>
        <p:spPr>
          <a:xfrm>
            <a:off x="150812" y="1524000"/>
            <a:ext cx="6836202" cy="5257800"/>
          </a:xfrm>
          <a:prstGeom prst="rect">
            <a:avLst/>
          </a:prstGeom>
        </p:spPr>
      </p:pic>
    </p:spTree>
    <p:extLst>
      <p:ext uri="{BB962C8B-B14F-4D97-AF65-F5344CB8AC3E}">
        <p14:creationId xmlns:p14="http://schemas.microsoft.com/office/powerpoint/2010/main" val="15139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CC91-81E0-46EB-8540-73702E53F232}"/>
              </a:ext>
            </a:extLst>
          </p:cNvPr>
          <p:cNvSpPr>
            <a:spLocks noGrp="1"/>
          </p:cNvSpPr>
          <p:nvPr>
            <p:ph type="title"/>
          </p:nvPr>
        </p:nvSpPr>
        <p:spPr>
          <a:xfrm>
            <a:off x="2055812" y="274638"/>
            <a:ext cx="8915402" cy="980539"/>
          </a:xfrm>
        </p:spPr>
        <p:txBody>
          <a:bodyPr/>
          <a:lstStyle/>
          <a:p>
            <a:r>
              <a:rPr lang="en-US" dirty="0"/>
              <a:t>Han Dynasty </a:t>
            </a:r>
            <a:r>
              <a:rPr lang="en-US" altLang="zh-TW" dirty="0"/>
              <a:t>(206BCE </a:t>
            </a:r>
            <a:r>
              <a:rPr lang="en-US" altLang="zh-TW"/>
              <a:t>– 220CE)</a:t>
            </a:r>
            <a:endParaRPr lang="en-US" dirty="0"/>
          </a:p>
        </p:txBody>
      </p:sp>
      <p:sp>
        <p:nvSpPr>
          <p:cNvPr id="3" name="Content Placeholder 2">
            <a:extLst>
              <a:ext uri="{FF2B5EF4-FFF2-40B4-BE49-F238E27FC236}">
                <a16:creationId xmlns:a16="http://schemas.microsoft.com/office/drawing/2014/main" id="{6605CF65-5D85-4192-A832-316783DB8C36}"/>
              </a:ext>
            </a:extLst>
          </p:cNvPr>
          <p:cNvSpPr>
            <a:spLocks noGrp="1"/>
          </p:cNvSpPr>
          <p:nvPr>
            <p:ph idx="1"/>
          </p:nvPr>
        </p:nvSpPr>
        <p:spPr>
          <a:xfrm>
            <a:off x="455612" y="1828800"/>
            <a:ext cx="8001000" cy="4876800"/>
          </a:xfrm>
        </p:spPr>
        <p:txBody>
          <a:bodyPr>
            <a:normAutofit fontScale="85000" lnSpcReduction="20000"/>
          </a:bodyPr>
          <a:lstStyle/>
          <a:p>
            <a:pPr marL="45720" indent="0">
              <a:buNone/>
            </a:pPr>
            <a:r>
              <a:rPr lang="en-US" sz="3600" b="1" dirty="0"/>
              <a:t>Emperor </a:t>
            </a:r>
            <a:r>
              <a:rPr lang="en-US" sz="3600" b="1" dirty="0" err="1"/>
              <a:t>Gaozu</a:t>
            </a:r>
            <a:r>
              <a:rPr lang="en-US" sz="3600" b="1" dirty="0"/>
              <a:t> </a:t>
            </a:r>
            <a:r>
              <a:rPr lang="en-US" sz="3600" dirty="0"/>
              <a:t>(formerly Liu Bang) establishes the Han Empire</a:t>
            </a:r>
          </a:p>
          <a:p>
            <a:r>
              <a:rPr lang="en-US" sz="3600" dirty="0"/>
              <a:t>Peasant Background</a:t>
            </a:r>
          </a:p>
          <a:p>
            <a:pPr lvl="1"/>
            <a:r>
              <a:rPr lang="en-US" sz="3200" dirty="0"/>
              <a:t>Was said to have come from </a:t>
            </a:r>
            <a:r>
              <a:rPr lang="en-US" sz="3200" dirty="0">
                <a:solidFill>
                  <a:srgbClr val="C00000"/>
                </a:solidFill>
              </a:rPr>
              <a:t>humble</a:t>
            </a:r>
            <a:r>
              <a:rPr lang="en-US" sz="3200" dirty="0"/>
              <a:t> beginnings and grew his reputation</a:t>
            </a:r>
          </a:p>
          <a:p>
            <a:r>
              <a:rPr lang="en-US" sz="3600" dirty="0"/>
              <a:t>Centralized Government</a:t>
            </a:r>
          </a:p>
          <a:p>
            <a:pPr lvl="1"/>
            <a:r>
              <a:rPr lang="en-US" sz="3000" dirty="0"/>
              <a:t>Similar to Qin, no?</a:t>
            </a:r>
          </a:p>
          <a:p>
            <a:r>
              <a:rPr lang="en-US" sz="3600" dirty="0"/>
              <a:t>Criticized and removed Legalist ideas</a:t>
            </a:r>
          </a:p>
          <a:p>
            <a:pPr lvl="1"/>
            <a:r>
              <a:rPr lang="en-US" sz="3000" dirty="0"/>
              <a:t>Why is this a popular move for </a:t>
            </a:r>
            <a:r>
              <a:rPr lang="en-US" sz="3000" dirty="0" err="1"/>
              <a:t>Gaozu</a:t>
            </a:r>
            <a:r>
              <a:rPr lang="en-US" sz="3000" dirty="0"/>
              <a:t>?</a:t>
            </a:r>
          </a:p>
          <a:p>
            <a:r>
              <a:rPr lang="en-US" sz="3600" dirty="0"/>
              <a:t>Re-establishes Confucian and Daoist practices</a:t>
            </a:r>
          </a:p>
          <a:p>
            <a:pPr lvl="1"/>
            <a:endParaRPr lang="en-US" dirty="0"/>
          </a:p>
          <a:p>
            <a:pPr lvl="1"/>
            <a:endParaRPr lang="en-US" dirty="0"/>
          </a:p>
        </p:txBody>
      </p:sp>
      <p:pic>
        <p:nvPicPr>
          <p:cNvPr id="5" name="Picture 4">
            <a:extLst>
              <a:ext uri="{FF2B5EF4-FFF2-40B4-BE49-F238E27FC236}">
                <a16:creationId xmlns:a16="http://schemas.microsoft.com/office/drawing/2014/main" id="{B9F068AB-6E1E-477D-9530-FE3E2105D8F7}"/>
              </a:ext>
            </a:extLst>
          </p:cNvPr>
          <p:cNvPicPr>
            <a:picLocks noChangeAspect="1"/>
          </p:cNvPicPr>
          <p:nvPr/>
        </p:nvPicPr>
        <p:blipFill>
          <a:blip r:embed="rId2"/>
          <a:stretch>
            <a:fillRect/>
          </a:stretch>
        </p:blipFill>
        <p:spPr>
          <a:xfrm>
            <a:off x="8837612" y="1447800"/>
            <a:ext cx="2362200" cy="2680699"/>
          </a:xfrm>
          <a:prstGeom prst="rect">
            <a:avLst/>
          </a:prstGeom>
        </p:spPr>
      </p:pic>
      <p:pic>
        <p:nvPicPr>
          <p:cNvPr id="6" name="Picture 5">
            <a:extLst>
              <a:ext uri="{FF2B5EF4-FFF2-40B4-BE49-F238E27FC236}">
                <a16:creationId xmlns:a16="http://schemas.microsoft.com/office/drawing/2014/main" id="{23FC5A5E-9D01-4563-8E45-B82FA1E91A32}"/>
              </a:ext>
            </a:extLst>
          </p:cNvPr>
          <p:cNvPicPr>
            <a:picLocks noChangeAspect="1"/>
          </p:cNvPicPr>
          <p:nvPr/>
        </p:nvPicPr>
        <p:blipFill>
          <a:blip r:embed="rId3"/>
          <a:stretch>
            <a:fillRect/>
          </a:stretch>
        </p:blipFill>
        <p:spPr>
          <a:xfrm>
            <a:off x="8685212" y="4733925"/>
            <a:ext cx="3179547" cy="1849437"/>
          </a:xfrm>
          <a:prstGeom prst="rect">
            <a:avLst/>
          </a:prstGeom>
        </p:spPr>
      </p:pic>
      <p:sp>
        <p:nvSpPr>
          <p:cNvPr id="7" name="Rectangle 6">
            <a:extLst>
              <a:ext uri="{FF2B5EF4-FFF2-40B4-BE49-F238E27FC236}">
                <a16:creationId xmlns:a16="http://schemas.microsoft.com/office/drawing/2014/main" id="{C1A2FD38-CE92-42D0-A293-F783A76D90B5}"/>
              </a:ext>
            </a:extLst>
          </p:cNvPr>
          <p:cNvSpPr/>
          <p:nvPr/>
        </p:nvSpPr>
        <p:spPr>
          <a:xfrm>
            <a:off x="455612" y="284163"/>
            <a:ext cx="1210589" cy="1323439"/>
          </a:xfrm>
          <a:prstGeom prst="rect">
            <a:avLst/>
          </a:prstGeom>
          <a:noFill/>
        </p:spPr>
        <p:txBody>
          <a:bodyPr wrap="none" lIns="91440" tIns="45720" rIns="91440" bIns="45720">
            <a:spAutoFit/>
          </a:bodyPr>
          <a:lstStyle/>
          <a:p>
            <a:pPr algn="ctr"/>
            <a:r>
              <a:rPr lang="zh-TW" altLang="en-US" sz="8000" b="1" dirty="0">
                <a:ln w="22225">
                  <a:solidFill>
                    <a:schemeClr val="accent2"/>
                  </a:solidFill>
                  <a:prstDash val="solid"/>
                </a:ln>
                <a:solidFill>
                  <a:schemeClr val="accent2">
                    <a:lumMod val="40000"/>
                    <a:lumOff val="60000"/>
                  </a:schemeClr>
                </a:solidFill>
              </a:rPr>
              <a:t>汉</a:t>
            </a:r>
            <a:endParaRPr lang="en-US" sz="8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994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CE96-283C-47EC-AF30-444F5A33D11F}"/>
              </a:ext>
            </a:extLst>
          </p:cNvPr>
          <p:cNvSpPr>
            <a:spLocks noGrp="1"/>
          </p:cNvSpPr>
          <p:nvPr>
            <p:ph type="title"/>
          </p:nvPr>
        </p:nvSpPr>
        <p:spPr>
          <a:xfrm>
            <a:off x="1217614" y="274638"/>
            <a:ext cx="9753600" cy="1096962"/>
          </a:xfrm>
        </p:spPr>
        <p:txBody>
          <a:bodyPr/>
          <a:lstStyle/>
          <a:p>
            <a:r>
              <a:rPr lang="en-US" dirty="0"/>
              <a:t>Han Dynasty Social Structure</a:t>
            </a:r>
          </a:p>
        </p:txBody>
      </p:sp>
      <p:sp>
        <p:nvSpPr>
          <p:cNvPr id="3" name="Content Placeholder 2">
            <a:extLst>
              <a:ext uri="{FF2B5EF4-FFF2-40B4-BE49-F238E27FC236}">
                <a16:creationId xmlns:a16="http://schemas.microsoft.com/office/drawing/2014/main" id="{5993687C-EDEB-49A3-943A-D7BCDFABF873}"/>
              </a:ext>
            </a:extLst>
          </p:cNvPr>
          <p:cNvSpPr>
            <a:spLocks noGrp="1"/>
          </p:cNvSpPr>
          <p:nvPr>
            <p:ph idx="1"/>
          </p:nvPr>
        </p:nvSpPr>
        <p:spPr>
          <a:xfrm>
            <a:off x="3916195" y="1371600"/>
            <a:ext cx="8121817" cy="5323019"/>
          </a:xfrm>
        </p:spPr>
        <p:txBody>
          <a:bodyPr>
            <a:normAutofit fontScale="92500" lnSpcReduction="10000"/>
          </a:bodyPr>
          <a:lstStyle/>
          <a:p>
            <a:pPr marL="45720" indent="0">
              <a:buNone/>
            </a:pPr>
            <a:r>
              <a:rPr lang="en-US" sz="4000" dirty="0"/>
              <a:t>Questions:</a:t>
            </a:r>
          </a:p>
          <a:p>
            <a:r>
              <a:rPr lang="en-US" sz="3000" dirty="0"/>
              <a:t>Where are the soldiers?</a:t>
            </a:r>
          </a:p>
          <a:p>
            <a:pPr lvl="1"/>
            <a:r>
              <a:rPr lang="en-US" sz="2400" dirty="0"/>
              <a:t>Farmers were typically </a:t>
            </a:r>
            <a:r>
              <a:rPr lang="en-US" sz="2400" b="1" dirty="0"/>
              <a:t>conscripted</a:t>
            </a:r>
            <a:r>
              <a:rPr lang="en-US" sz="2400" dirty="0"/>
              <a:t> to fight one month out of the year</a:t>
            </a:r>
          </a:p>
          <a:p>
            <a:r>
              <a:rPr lang="en-US" sz="3000" dirty="0"/>
              <a:t>Why are we </a:t>
            </a:r>
            <a:r>
              <a:rPr lang="en-US" sz="3000" u="sng" dirty="0"/>
              <a:t>not</a:t>
            </a:r>
            <a:r>
              <a:rPr lang="en-US" sz="3000" dirty="0"/>
              <a:t> using a pyramid?</a:t>
            </a:r>
          </a:p>
          <a:p>
            <a:pPr lvl="1"/>
            <a:r>
              <a:rPr lang="en-US" sz="2400" dirty="0"/>
              <a:t>Because the population distribution is not proportional (ex: slaves made up only 1% of population)</a:t>
            </a:r>
          </a:p>
          <a:p>
            <a:r>
              <a:rPr lang="en-US" sz="3000" dirty="0"/>
              <a:t>How is this social structure </a:t>
            </a:r>
            <a:r>
              <a:rPr lang="en-US" sz="3000" u="sng" dirty="0"/>
              <a:t>similar</a:t>
            </a:r>
            <a:r>
              <a:rPr lang="en-US" sz="3000" dirty="0"/>
              <a:t> to the structure of the Early Zhou?</a:t>
            </a:r>
          </a:p>
          <a:p>
            <a:pPr lvl="1"/>
            <a:r>
              <a:rPr lang="en-US" sz="2400" u="sng" dirty="0"/>
              <a:t>Farming</a:t>
            </a:r>
            <a:r>
              <a:rPr lang="en-US" sz="2400" dirty="0"/>
              <a:t> was seen as a more respectable profession (than Artisans and Merchants) as they </a:t>
            </a:r>
            <a:r>
              <a:rPr lang="en-US" sz="2400" u="sng" dirty="0"/>
              <a:t>helped feed the 60 million Han people</a:t>
            </a:r>
          </a:p>
          <a:p>
            <a:pPr lvl="2"/>
            <a:r>
              <a:rPr lang="en-US" sz="2200" dirty="0"/>
              <a:t>Remember ‘peasant’ Liu Bang?</a:t>
            </a:r>
          </a:p>
          <a:p>
            <a:pPr lvl="1"/>
            <a:endParaRPr lang="en-US" sz="3000" dirty="0"/>
          </a:p>
          <a:p>
            <a:endParaRPr lang="en-US" dirty="0"/>
          </a:p>
        </p:txBody>
      </p:sp>
      <p:graphicFrame>
        <p:nvGraphicFramePr>
          <p:cNvPr id="4" name="Content Placeholder 5">
            <a:extLst>
              <a:ext uri="{FF2B5EF4-FFF2-40B4-BE49-F238E27FC236}">
                <a16:creationId xmlns:a16="http://schemas.microsoft.com/office/drawing/2014/main" id="{8B1DD1A1-0FEB-474B-BB44-1F2427D1179E}"/>
              </a:ext>
            </a:extLst>
          </p:cNvPr>
          <p:cNvGraphicFramePr>
            <a:graphicFrameLocks/>
          </p:cNvGraphicFramePr>
          <p:nvPr>
            <p:extLst>
              <p:ext uri="{D42A27DB-BD31-4B8C-83A1-F6EECF244321}">
                <p14:modId xmlns:p14="http://schemas.microsoft.com/office/powerpoint/2010/main" val="3983350555"/>
              </p:ext>
            </p:extLst>
          </p:nvPr>
        </p:nvGraphicFramePr>
        <p:xfrm>
          <a:off x="29996" y="2819400"/>
          <a:ext cx="3886199" cy="387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1B889D4-56AF-444F-8BBB-3BB42C0B754B}"/>
              </a:ext>
            </a:extLst>
          </p:cNvPr>
          <p:cNvSpPr txBox="1"/>
          <p:nvPr/>
        </p:nvSpPr>
        <p:spPr>
          <a:xfrm>
            <a:off x="273049" y="1413301"/>
            <a:ext cx="3400093" cy="830997"/>
          </a:xfrm>
          <a:prstGeom prst="rect">
            <a:avLst/>
          </a:prstGeom>
          <a:noFill/>
        </p:spPr>
        <p:txBody>
          <a:bodyPr wrap="square" rtlCol="0">
            <a:spAutoFit/>
          </a:bodyPr>
          <a:lstStyle/>
          <a:p>
            <a:pPr algn="ctr"/>
            <a:r>
              <a:rPr lang="en-US" sz="2400" b="1" u="sng" dirty="0"/>
              <a:t>Social structure from Most to Least powerful</a:t>
            </a:r>
          </a:p>
        </p:txBody>
      </p:sp>
    </p:spTree>
    <p:extLst>
      <p:ext uri="{BB962C8B-B14F-4D97-AF65-F5344CB8AC3E}">
        <p14:creationId xmlns:p14="http://schemas.microsoft.com/office/powerpoint/2010/main" val="71598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682A-0C5A-4EDF-A823-7770EDFCB367}"/>
              </a:ext>
            </a:extLst>
          </p:cNvPr>
          <p:cNvSpPr>
            <a:spLocks noGrp="1"/>
          </p:cNvSpPr>
          <p:nvPr>
            <p:ph type="title"/>
          </p:nvPr>
        </p:nvSpPr>
        <p:spPr/>
        <p:txBody>
          <a:bodyPr/>
          <a:lstStyle/>
          <a:p>
            <a:r>
              <a:rPr lang="en-US" dirty="0" err="1"/>
              <a:t>Gaozu’s</a:t>
            </a:r>
            <a:r>
              <a:rPr lang="en-US" dirty="0"/>
              <a:t> Successors</a:t>
            </a:r>
          </a:p>
        </p:txBody>
      </p:sp>
      <p:sp>
        <p:nvSpPr>
          <p:cNvPr id="3" name="Content Placeholder 2">
            <a:extLst>
              <a:ext uri="{FF2B5EF4-FFF2-40B4-BE49-F238E27FC236}">
                <a16:creationId xmlns:a16="http://schemas.microsoft.com/office/drawing/2014/main" id="{FA7FB735-9CDC-4EE8-B96A-66B02D500785}"/>
              </a:ext>
            </a:extLst>
          </p:cNvPr>
          <p:cNvSpPr>
            <a:spLocks noGrp="1"/>
          </p:cNvSpPr>
          <p:nvPr>
            <p:ph idx="1"/>
          </p:nvPr>
        </p:nvSpPr>
        <p:spPr>
          <a:xfrm>
            <a:off x="227012" y="1772288"/>
            <a:ext cx="8610600" cy="4811074"/>
          </a:xfrm>
        </p:spPr>
        <p:txBody>
          <a:bodyPr>
            <a:normAutofit fontScale="85000" lnSpcReduction="20000"/>
          </a:bodyPr>
          <a:lstStyle/>
          <a:p>
            <a:r>
              <a:rPr lang="en-US" sz="4000" dirty="0"/>
              <a:t>His wife, </a:t>
            </a:r>
            <a:r>
              <a:rPr lang="en-US" sz="4000" b="1" dirty="0"/>
              <a:t>Empress </a:t>
            </a:r>
            <a:r>
              <a:rPr lang="en-US" sz="4000" b="1" dirty="0" err="1"/>
              <a:t>Lü</a:t>
            </a:r>
            <a:r>
              <a:rPr lang="en-US" sz="4000" dirty="0"/>
              <a:t>, became Empress Dowager in 195 BCE after </a:t>
            </a:r>
            <a:r>
              <a:rPr lang="en-US" sz="4000" dirty="0" err="1"/>
              <a:t>Gaozu’s</a:t>
            </a:r>
            <a:r>
              <a:rPr lang="en-US" sz="4000" dirty="0"/>
              <a:t> death</a:t>
            </a:r>
          </a:p>
          <a:p>
            <a:pPr lvl="1"/>
            <a:r>
              <a:rPr lang="en-US" sz="3600" dirty="0"/>
              <a:t>Rumored to have ordered the deaths of </a:t>
            </a:r>
            <a:r>
              <a:rPr lang="en-US" sz="3600" dirty="0" err="1"/>
              <a:t>Gaozu’s</a:t>
            </a:r>
            <a:r>
              <a:rPr lang="en-US" sz="3600" dirty="0"/>
              <a:t> favorite concubine and their son (poison)</a:t>
            </a:r>
          </a:p>
          <a:p>
            <a:pPr lvl="1"/>
            <a:r>
              <a:rPr lang="en-US" sz="3600" dirty="0"/>
              <a:t>Had much influence over her son’s rule</a:t>
            </a:r>
          </a:p>
          <a:p>
            <a:r>
              <a:rPr lang="en-US" sz="4000" dirty="0"/>
              <a:t>His great grandson, </a:t>
            </a:r>
            <a:r>
              <a:rPr lang="en-US" sz="4000" dirty="0" err="1"/>
              <a:t>Wudi</a:t>
            </a:r>
            <a:r>
              <a:rPr lang="en-US" sz="4000" dirty="0"/>
              <a:t>, reigned from 141 – 87 BCE</a:t>
            </a:r>
          </a:p>
          <a:p>
            <a:pPr lvl="1"/>
            <a:r>
              <a:rPr lang="en-US" sz="3000" dirty="0"/>
              <a:t>Fought off the </a:t>
            </a:r>
            <a:r>
              <a:rPr lang="en-US" sz="3000" dirty="0" err="1"/>
              <a:t>Xiongnu</a:t>
            </a:r>
            <a:r>
              <a:rPr lang="en-US" sz="3000" dirty="0"/>
              <a:t> tribes of the north</a:t>
            </a:r>
          </a:p>
          <a:p>
            <a:pPr lvl="1"/>
            <a:r>
              <a:rPr lang="en-US" sz="3000" dirty="0"/>
              <a:t>Established colonies in present-day Vietnam, Korea, and central Asia</a:t>
            </a:r>
          </a:p>
          <a:p>
            <a:endParaRPr lang="en-US" dirty="0"/>
          </a:p>
        </p:txBody>
      </p:sp>
      <p:pic>
        <p:nvPicPr>
          <p:cNvPr id="4" name="Picture 3">
            <a:extLst>
              <a:ext uri="{FF2B5EF4-FFF2-40B4-BE49-F238E27FC236}">
                <a16:creationId xmlns:a16="http://schemas.microsoft.com/office/drawing/2014/main" id="{AD96D779-A4F3-41F9-8A67-2A60CB52E78C}"/>
              </a:ext>
            </a:extLst>
          </p:cNvPr>
          <p:cNvPicPr>
            <a:picLocks noChangeAspect="1"/>
          </p:cNvPicPr>
          <p:nvPr/>
        </p:nvPicPr>
        <p:blipFill>
          <a:blip r:embed="rId2"/>
          <a:stretch>
            <a:fillRect/>
          </a:stretch>
        </p:blipFill>
        <p:spPr>
          <a:xfrm>
            <a:off x="9206303" y="3472771"/>
            <a:ext cx="2438962" cy="3322408"/>
          </a:xfrm>
          <a:prstGeom prst="rect">
            <a:avLst/>
          </a:prstGeom>
        </p:spPr>
      </p:pic>
      <p:pic>
        <p:nvPicPr>
          <p:cNvPr id="6" name="Picture 5">
            <a:extLst>
              <a:ext uri="{FF2B5EF4-FFF2-40B4-BE49-F238E27FC236}">
                <a16:creationId xmlns:a16="http://schemas.microsoft.com/office/drawing/2014/main" id="{D165AFF8-4923-48DA-BB28-D316EE62A537}"/>
              </a:ext>
            </a:extLst>
          </p:cNvPr>
          <p:cNvPicPr>
            <a:picLocks noChangeAspect="1"/>
          </p:cNvPicPr>
          <p:nvPr/>
        </p:nvPicPr>
        <p:blipFill>
          <a:blip r:embed="rId3"/>
          <a:stretch>
            <a:fillRect/>
          </a:stretch>
        </p:blipFill>
        <p:spPr>
          <a:xfrm>
            <a:off x="1979612" y="85725"/>
            <a:ext cx="4762500" cy="4352925"/>
          </a:xfrm>
          <a:prstGeom prst="rect">
            <a:avLst/>
          </a:prstGeom>
        </p:spPr>
      </p:pic>
      <p:pic>
        <p:nvPicPr>
          <p:cNvPr id="1026" name="Picture 2" descr="http://blogs.smithsonianmag.com/history/files/2012/08/Lu-Zhi.jpg">
            <a:extLst>
              <a:ext uri="{FF2B5EF4-FFF2-40B4-BE49-F238E27FC236}">
                <a16:creationId xmlns:a16="http://schemas.microsoft.com/office/drawing/2014/main" id="{3D7E25A9-4FBA-4C5B-8DB1-F82E38362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657" y="274638"/>
            <a:ext cx="345930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9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Asian continent presentation (widescreen).potx" id="{31FB3925-764B-43EF-9872-B9679BB7E4DF}" vid="{673206A3-E9F7-473E-92E4-819DC3D81381}"/>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Asian continent presentation (widescreen)</Template>
  <TotalTime>3095</TotalTime>
  <Words>2002</Words>
  <Application>Microsoft Office PowerPoint</Application>
  <PresentationFormat>Custom</PresentationFormat>
  <Paragraphs>195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微軟正黑體</vt:lpstr>
      <vt:lpstr>Arial</vt:lpstr>
      <vt:lpstr>Century Gothic</vt:lpstr>
      <vt:lpstr>Continental Asia 16x9</vt:lpstr>
      <vt:lpstr>Warring States Period of the Late Zhou (490BCE – 221BCE) cont.</vt:lpstr>
      <vt:lpstr>Qin Dynasty (221-206BCE)</vt:lpstr>
      <vt:lpstr>Excerpt from “Records of the Grand Historian (Shiji)” by Sima Qian, 94BCE*</vt:lpstr>
      <vt:lpstr>Achievements of the Qin Dynasty</vt:lpstr>
      <vt:lpstr>Decline of Qin Dynasty</vt:lpstr>
      <vt:lpstr>Battle for China: Xiang Yu vs. Liu Bang [v]</vt:lpstr>
      <vt:lpstr>Han Dynasty (206BCE – 220CE)</vt:lpstr>
      <vt:lpstr>Han Dynasty Social Structure</vt:lpstr>
      <vt:lpstr>Gaozu’s Successors</vt:lpstr>
      <vt:lpstr>Han Problems: Economy</vt:lpstr>
      <vt:lpstr>Han Problems: Invasions and Weak Rulers</vt:lpstr>
      <vt:lpstr>Wang Mang and the shortest-lived Chinese dynasty</vt:lpstr>
      <vt:lpstr>Xin Dynasty: Wang Mang doesn’t have the mandate of heaven</vt:lpstr>
      <vt:lpstr>End of Xin and the Eastern Han</vt:lpstr>
      <vt:lpstr>End of the Eastern Han </vt:lpstr>
      <vt:lpstr>Some Foreign Historical Context</vt:lpstr>
      <vt:lpstr>Indian Empires: Mauryan Empire</vt:lpstr>
      <vt:lpstr>Indian Empires: Mauryan Empire – Military Might</vt:lpstr>
      <vt:lpstr>Indian Empires: Mauryan Empire – Bureaucracy </vt:lpstr>
      <vt:lpstr>Indian Empires: Mauryan Empire – Asoka</vt:lpstr>
      <vt:lpstr>Indian Empires: Mauryan Empire – Decline </vt:lpstr>
      <vt:lpstr>The In-Between</vt:lpstr>
      <vt:lpstr>Gupta Empire (320 – 550 CE)</vt:lpstr>
      <vt:lpstr>Gupta Empire – Hinduism and Theater-State</vt:lpstr>
      <vt:lpstr>Math, Science, Art during Gupta Empire</vt:lpstr>
      <vt:lpstr>Math, Science, Art during Gupta Empire</vt:lpstr>
      <vt:lpstr>Art and Architecture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History</dc:title>
  <dc:creator>Johnny Ng</dc:creator>
  <cp:lastModifiedBy>Johnny Ng</cp:lastModifiedBy>
  <cp:revision>52</cp:revision>
  <dcterms:created xsi:type="dcterms:W3CDTF">2017-11-27T20:51:41Z</dcterms:created>
  <dcterms:modified xsi:type="dcterms:W3CDTF">2018-10-17T23:32:26Z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